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72" r:id="rId5"/>
    <p:sldId id="259" r:id="rId6"/>
    <p:sldId id="260"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797675" cy="99266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8000"/>
    <a:srgbClr val="077F4E"/>
    <a:srgbClr val="12904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19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15233D2A-C169-454C-949E-92BD041D6221}" type="datetimeFigureOut">
              <a:rPr lang="el-GR" smtClean="0"/>
              <a:pPr/>
              <a:t>22/1/2019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ABE4849-463D-49C5-8A47-42E367E6B693}"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5233D2A-C169-454C-949E-92BD041D6221}" type="datetimeFigureOut">
              <a:rPr lang="el-GR" smtClean="0"/>
              <a:pPr/>
              <a:t>22/1/2019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ABE4849-463D-49C5-8A47-42E367E6B69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5233D2A-C169-454C-949E-92BD041D6221}" type="datetimeFigureOut">
              <a:rPr lang="el-GR" smtClean="0"/>
              <a:pPr/>
              <a:t>22/1/2019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ABE4849-463D-49C5-8A47-42E367E6B69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5233D2A-C169-454C-949E-92BD041D6221}" type="datetimeFigureOut">
              <a:rPr lang="el-GR" smtClean="0"/>
              <a:pPr/>
              <a:t>22/1/2019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ABE4849-463D-49C5-8A47-42E367E6B69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5233D2A-C169-454C-949E-92BD041D6221}" type="datetimeFigureOut">
              <a:rPr lang="el-GR" smtClean="0"/>
              <a:pPr/>
              <a:t>22/1/2019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ABE4849-463D-49C5-8A47-42E367E6B693}"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15233D2A-C169-454C-949E-92BD041D6221}" type="datetimeFigureOut">
              <a:rPr lang="el-GR" smtClean="0"/>
              <a:pPr/>
              <a:t>22/1/2019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ABE4849-463D-49C5-8A47-42E367E6B69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15233D2A-C169-454C-949E-92BD041D6221}" type="datetimeFigureOut">
              <a:rPr lang="el-GR" smtClean="0"/>
              <a:pPr/>
              <a:t>22/1/2019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ABE4849-463D-49C5-8A47-42E367E6B69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15233D2A-C169-454C-949E-92BD041D6221}" type="datetimeFigureOut">
              <a:rPr lang="el-GR" smtClean="0"/>
              <a:pPr/>
              <a:t>22/1/2019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ABE4849-463D-49C5-8A47-42E367E6B69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15233D2A-C169-454C-949E-92BD041D6221}" type="datetimeFigureOut">
              <a:rPr lang="el-GR" smtClean="0"/>
              <a:pPr/>
              <a:t>22/1/2019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ABE4849-463D-49C5-8A47-42E367E6B69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5233D2A-C169-454C-949E-92BD041D6221}" type="datetimeFigureOut">
              <a:rPr lang="el-GR" smtClean="0"/>
              <a:pPr/>
              <a:t>22/1/2019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ABE4849-463D-49C5-8A47-42E367E6B69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5233D2A-C169-454C-949E-92BD041D6221}" type="datetimeFigureOut">
              <a:rPr lang="el-GR" smtClean="0"/>
              <a:pPr/>
              <a:t>22/1/2019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ABE4849-463D-49C5-8A47-42E367E6B693}"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233D2A-C169-454C-949E-92BD041D6221}" type="datetimeFigureOut">
              <a:rPr lang="el-GR" smtClean="0"/>
              <a:pPr/>
              <a:t>22/1/2019</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BE4849-463D-49C5-8A47-42E367E6B693}"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16632"/>
            <a:ext cx="8229600" cy="1143000"/>
          </a:xfrm>
        </p:spPr>
        <p:txBody>
          <a:bodyPr>
            <a:normAutofit/>
          </a:bodyPr>
          <a:lstStyle/>
          <a:p>
            <a:r>
              <a:rPr lang="el-GR" sz="4000" b="1" dirty="0" smtClean="0">
                <a:solidFill>
                  <a:schemeClr val="bg1"/>
                </a:solidFill>
                <a:latin typeface="+mn-lt"/>
              </a:rPr>
              <a:t>Δασικοί Χάρτες</a:t>
            </a:r>
            <a:endParaRPr lang="el-GR" sz="4000" b="1" dirty="0">
              <a:solidFill>
                <a:schemeClr val="bg1"/>
              </a:solidFill>
              <a:latin typeface="+mn-lt"/>
            </a:endParaRPr>
          </a:p>
        </p:txBody>
      </p:sp>
      <p:sp>
        <p:nvSpPr>
          <p:cNvPr id="3" name="2 - Θέση περιεχομένου"/>
          <p:cNvSpPr>
            <a:spLocks noGrp="1"/>
          </p:cNvSpPr>
          <p:nvPr>
            <p:ph idx="1"/>
          </p:nvPr>
        </p:nvSpPr>
        <p:spPr>
          <a:xfrm>
            <a:off x="539552" y="1268760"/>
            <a:ext cx="8229600" cy="4853136"/>
          </a:xfrm>
        </p:spPr>
        <p:txBody>
          <a:bodyPr>
            <a:normAutofit fontScale="55000" lnSpcReduction="20000"/>
          </a:bodyPr>
          <a:lstStyle/>
          <a:p>
            <a:pPr algn="just"/>
            <a:r>
              <a:rPr lang="el-GR" sz="3800" dirty="0" smtClean="0">
                <a:solidFill>
                  <a:schemeClr val="bg1"/>
                </a:solidFill>
              </a:rPr>
              <a:t>Με την ανάρτηση των Δασικών Χαρτών προκύπτει μείζον ιδιοκτησιακό πρόβλημα. </a:t>
            </a:r>
          </a:p>
          <a:p>
            <a:pPr algn="just">
              <a:buNone/>
            </a:pPr>
            <a:endParaRPr lang="el-GR" sz="3800" dirty="0" smtClean="0">
              <a:solidFill>
                <a:schemeClr val="bg1"/>
              </a:solidFill>
            </a:endParaRPr>
          </a:p>
          <a:p>
            <a:pPr algn="just"/>
            <a:r>
              <a:rPr lang="el-GR" sz="3800" dirty="0" smtClean="0">
                <a:solidFill>
                  <a:schemeClr val="bg1"/>
                </a:solidFill>
              </a:rPr>
              <a:t>Αμφισβητείται η κυριότητα πατρογονικών ιδιοκτησιών και απαιτείται πολύχρονη και δαπανηρή διαδικασία για να διεκδικηθεί το αυτονόητο, με πιθανότητα μόνο επιτυχίας.</a:t>
            </a:r>
          </a:p>
          <a:p>
            <a:pPr algn="just">
              <a:buNone/>
            </a:pPr>
            <a:endParaRPr lang="el-GR" sz="3800" dirty="0" smtClean="0">
              <a:solidFill>
                <a:schemeClr val="bg1"/>
              </a:solidFill>
            </a:endParaRPr>
          </a:p>
          <a:p>
            <a:pPr algn="just"/>
            <a:r>
              <a:rPr lang="el-GR" sz="3800" dirty="0" smtClean="0">
                <a:solidFill>
                  <a:schemeClr val="bg1"/>
                </a:solidFill>
              </a:rPr>
              <a:t>Μετά την έκδοση του Π.Δ. 32/2016 δόθηκε εντολή στις Διευθύνσεις Δασών της Περιφέρειας Νοτίου Αιγαίου για τον χαρακτηρισμό των εκτάσεων με φρυγανική βλάστηση(λαδανιά, θυμάρι, άστοιβη, σπαράγγια, αχινοπόδι κλπ), ως δασικές. Η ερμηνεία αυτή στηρίζεται αποκλειστικά στην παρένθεση που εισήχθη στην παρ. 1 του άρθρου 5 του Π.Δ. 32/2016. </a:t>
            </a:r>
          </a:p>
          <a:p>
            <a:pPr algn="just">
              <a:buNone/>
            </a:pPr>
            <a:endParaRPr lang="el-GR" sz="3800" dirty="0" smtClean="0">
              <a:solidFill>
                <a:schemeClr val="bg1"/>
              </a:solidFill>
            </a:endParaRPr>
          </a:p>
          <a:p>
            <a:pPr algn="just"/>
            <a:r>
              <a:rPr lang="el-GR" sz="3800" dirty="0" smtClean="0">
                <a:solidFill>
                  <a:schemeClr val="bg1"/>
                </a:solidFill>
              </a:rPr>
              <a:t>Στην παρένθεση αυτή εισάγεται για πρώτη φορά η έκφραση «</a:t>
            </a:r>
            <a:r>
              <a:rPr lang="el-GR" sz="3800" b="1" dirty="0" smtClean="0">
                <a:solidFill>
                  <a:schemeClr val="bg1"/>
                </a:solidFill>
              </a:rPr>
              <a:t>μη ξυλώδη</a:t>
            </a:r>
            <a:r>
              <a:rPr lang="el-GR" sz="3800" dirty="0" smtClean="0">
                <a:solidFill>
                  <a:schemeClr val="bg1"/>
                </a:solidFill>
              </a:rPr>
              <a:t>» με την οποία επιχειρείται ο χαρακτηρισμός της φρυγανικής χορτολιβαδικής έκτασης ως </a:t>
            </a:r>
            <a:r>
              <a:rPr lang="el-GR" sz="3800" b="1" dirty="0" smtClean="0">
                <a:solidFill>
                  <a:schemeClr val="bg1"/>
                </a:solidFill>
              </a:rPr>
              <a:t>δασική</a:t>
            </a:r>
            <a:r>
              <a:rPr lang="el-GR" sz="3800" dirty="0" smtClean="0">
                <a:solidFill>
                  <a:schemeClr val="bg1"/>
                </a:solidFill>
              </a:rPr>
              <a:t>. </a:t>
            </a:r>
          </a:p>
          <a:p>
            <a:pPr>
              <a:buNone/>
            </a:pPr>
            <a:endParaRPr lang="el-GR" dirty="0">
              <a:solidFill>
                <a:schemeClr val="bg1"/>
              </a:solidFill>
            </a:endParaRPr>
          </a:p>
        </p:txBody>
      </p:sp>
      <p:cxnSp>
        <p:nvCxnSpPr>
          <p:cNvPr id="6" name="5 - Ευθεία γραμμή σύνδεσης"/>
          <p:cNvCxnSpPr/>
          <p:nvPr/>
        </p:nvCxnSpPr>
        <p:spPr>
          <a:xfrm>
            <a:off x="2843808" y="404664"/>
            <a:ext cx="32403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7 - Ευθεία γραμμή σύνδεσης"/>
          <p:cNvCxnSpPr/>
          <p:nvPr/>
        </p:nvCxnSpPr>
        <p:spPr>
          <a:xfrm>
            <a:off x="2843808" y="1052736"/>
            <a:ext cx="33123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lstStyle/>
          <a:p>
            <a:r>
              <a:rPr lang="el-GR" u="sng" dirty="0" smtClean="0">
                <a:solidFill>
                  <a:schemeClr val="bg1"/>
                </a:solidFill>
              </a:rPr>
              <a:t>ΜΥΚΟΝΟΣ</a:t>
            </a:r>
            <a:endParaRPr lang="el-GR" u="sng" dirty="0">
              <a:solidFill>
                <a:schemeClr val="bg1"/>
              </a:solidFill>
            </a:endParaRPr>
          </a:p>
        </p:txBody>
      </p:sp>
      <p:pic>
        <p:nvPicPr>
          <p:cNvPr id="6" name="5 - Θέση περιεχομένου" descr="2 ΜΥΚΟΝΟΣ.jpg"/>
          <p:cNvPicPr>
            <a:picLocks noGrp="1" noChangeAspect="1"/>
          </p:cNvPicPr>
          <p:nvPr>
            <p:ph idx="1"/>
          </p:nvPr>
        </p:nvPicPr>
        <p:blipFill>
          <a:blip r:embed="rId2" cstate="print"/>
          <a:stretch>
            <a:fillRect/>
          </a:stretch>
        </p:blipFill>
        <p:spPr>
          <a:xfrm>
            <a:off x="1553817" y="1196752"/>
            <a:ext cx="6574451" cy="4929411"/>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lstStyle/>
          <a:p>
            <a:r>
              <a:rPr lang="el-GR" u="sng" dirty="0" smtClean="0">
                <a:solidFill>
                  <a:schemeClr val="bg1"/>
                </a:solidFill>
              </a:rPr>
              <a:t>ΣΙΦΝΟΣ</a:t>
            </a:r>
            <a:endParaRPr lang="el-GR" u="sng" dirty="0">
              <a:solidFill>
                <a:schemeClr val="bg1"/>
              </a:solidFill>
            </a:endParaRPr>
          </a:p>
        </p:txBody>
      </p:sp>
      <p:pic>
        <p:nvPicPr>
          <p:cNvPr id="6" name="5 - Θέση περιεχομένου" descr="3 ΣΙΦΝΟΣ.jpg"/>
          <p:cNvPicPr>
            <a:picLocks noGrp="1" noChangeAspect="1"/>
          </p:cNvPicPr>
          <p:nvPr>
            <p:ph idx="1"/>
          </p:nvPr>
        </p:nvPicPr>
        <p:blipFill>
          <a:blip r:embed="rId2" cstate="print"/>
          <a:stretch>
            <a:fillRect/>
          </a:stretch>
        </p:blipFill>
        <p:spPr>
          <a:xfrm>
            <a:off x="2627784" y="1052736"/>
            <a:ext cx="4087616" cy="5400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lstStyle/>
          <a:p>
            <a:r>
              <a:rPr lang="el-GR" u="sng" dirty="0" smtClean="0">
                <a:solidFill>
                  <a:schemeClr val="bg1"/>
                </a:solidFill>
              </a:rPr>
              <a:t>ΜΗΛΟΣ</a:t>
            </a:r>
            <a:endParaRPr lang="el-GR" u="sng" dirty="0">
              <a:solidFill>
                <a:schemeClr val="bg1"/>
              </a:solidFill>
            </a:endParaRPr>
          </a:p>
        </p:txBody>
      </p:sp>
      <p:pic>
        <p:nvPicPr>
          <p:cNvPr id="5" name="4 - Θέση περιεχομένου" descr="5 ΜΗΛΟΣ.jpg"/>
          <p:cNvPicPr>
            <a:picLocks noGrp="1" noChangeAspect="1"/>
          </p:cNvPicPr>
          <p:nvPr>
            <p:ph idx="1"/>
          </p:nvPr>
        </p:nvPicPr>
        <p:blipFill>
          <a:blip r:embed="rId2" cstate="print"/>
          <a:stretch>
            <a:fillRect/>
          </a:stretch>
        </p:blipFill>
        <p:spPr>
          <a:xfrm>
            <a:off x="1259632" y="1196752"/>
            <a:ext cx="6736334" cy="4929411"/>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lstStyle/>
          <a:p>
            <a:r>
              <a:rPr lang="el-GR" u="sng" dirty="0" smtClean="0">
                <a:solidFill>
                  <a:schemeClr val="bg1"/>
                </a:solidFill>
              </a:rPr>
              <a:t>ΚΙΜΩΛΟΣ</a:t>
            </a:r>
            <a:endParaRPr lang="el-GR" u="sng" dirty="0">
              <a:solidFill>
                <a:schemeClr val="bg1"/>
              </a:solidFill>
            </a:endParaRPr>
          </a:p>
        </p:txBody>
      </p:sp>
      <p:pic>
        <p:nvPicPr>
          <p:cNvPr id="5" name="4 - Θέση περιεχομένου" descr="4 ΚΙΜΩΛΟΣ.jpg"/>
          <p:cNvPicPr>
            <a:picLocks noGrp="1" noChangeAspect="1"/>
          </p:cNvPicPr>
          <p:nvPr>
            <p:ph idx="1"/>
          </p:nvPr>
        </p:nvPicPr>
        <p:blipFill>
          <a:blip r:embed="rId2" cstate="print"/>
          <a:stretch>
            <a:fillRect/>
          </a:stretch>
        </p:blipFill>
        <p:spPr>
          <a:xfrm>
            <a:off x="1907704" y="1124744"/>
            <a:ext cx="5204064" cy="54000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lstStyle/>
          <a:p>
            <a:r>
              <a:rPr lang="el-GR" u="sng" dirty="0" smtClean="0">
                <a:solidFill>
                  <a:schemeClr val="bg1"/>
                </a:solidFill>
              </a:rPr>
              <a:t>ΣΙΚΙΝΟΣ</a:t>
            </a:r>
            <a:endParaRPr lang="el-GR" u="sng" dirty="0">
              <a:solidFill>
                <a:schemeClr val="bg1"/>
              </a:solidFill>
            </a:endParaRPr>
          </a:p>
        </p:txBody>
      </p:sp>
      <p:pic>
        <p:nvPicPr>
          <p:cNvPr id="5" name="4 - Θέση περιεχομένου" descr="6 ΣΙΚΙΝΟΣ.jpg"/>
          <p:cNvPicPr>
            <a:picLocks noGrp="1" noChangeAspect="1"/>
          </p:cNvPicPr>
          <p:nvPr>
            <p:ph idx="1"/>
          </p:nvPr>
        </p:nvPicPr>
        <p:blipFill>
          <a:blip r:embed="rId2" cstate="print"/>
          <a:stretch>
            <a:fillRect/>
          </a:stretch>
        </p:blipFill>
        <p:spPr>
          <a:xfrm>
            <a:off x="1043608" y="1052736"/>
            <a:ext cx="6726434" cy="54000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lstStyle/>
          <a:p>
            <a:r>
              <a:rPr lang="el-GR" u="sng" dirty="0" smtClean="0">
                <a:solidFill>
                  <a:schemeClr val="bg1"/>
                </a:solidFill>
              </a:rPr>
              <a:t>ΦΟΛΕΓΑΝΔΡΟΣ</a:t>
            </a:r>
            <a:endParaRPr lang="el-GR" u="sng" dirty="0">
              <a:solidFill>
                <a:schemeClr val="bg1"/>
              </a:solidFill>
            </a:endParaRPr>
          </a:p>
        </p:txBody>
      </p:sp>
      <p:pic>
        <p:nvPicPr>
          <p:cNvPr id="5" name="4 - Θέση περιεχομένου" descr="7 ΦΟΛΕΓΑΝΔΡΟΣ.jpg"/>
          <p:cNvPicPr>
            <a:picLocks noGrp="1" noChangeAspect="1"/>
          </p:cNvPicPr>
          <p:nvPr>
            <p:ph idx="1"/>
          </p:nvPr>
        </p:nvPicPr>
        <p:blipFill>
          <a:blip r:embed="rId2" cstate="print"/>
          <a:stretch>
            <a:fillRect/>
          </a:stretch>
        </p:blipFill>
        <p:spPr>
          <a:xfrm>
            <a:off x="1187624" y="1196752"/>
            <a:ext cx="7076316" cy="5188797"/>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lstStyle/>
          <a:p>
            <a:r>
              <a:rPr lang="el-GR" u="sng" dirty="0" smtClean="0">
                <a:solidFill>
                  <a:schemeClr val="bg1"/>
                </a:solidFill>
              </a:rPr>
              <a:t>ΑΝΑΦΗ</a:t>
            </a:r>
            <a:endParaRPr lang="el-GR" u="sng" dirty="0">
              <a:solidFill>
                <a:schemeClr val="bg1"/>
              </a:solidFill>
            </a:endParaRPr>
          </a:p>
        </p:txBody>
      </p:sp>
      <p:pic>
        <p:nvPicPr>
          <p:cNvPr id="5" name="4 - Θέση περιεχομένου" descr="8 ΑΝΑΦΗ.jpg"/>
          <p:cNvPicPr>
            <a:picLocks noGrp="1" noChangeAspect="1"/>
          </p:cNvPicPr>
          <p:nvPr>
            <p:ph idx="1"/>
          </p:nvPr>
        </p:nvPicPr>
        <p:blipFill>
          <a:blip r:embed="rId2" cstate="print"/>
          <a:stretch>
            <a:fillRect/>
          </a:stretch>
        </p:blipFill>
        <p:spPr>
          <a:xfrm>
            <a:off x="1043608" y="1196752"/>
            <a:ext cx="7206366" cy="4824536"/>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251520" y="50141"/>
            <a:ext cx="8712968"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800" b="1" i="0" u="none" strike="noStrike" cap="none" normalizeH="0" baseline="0" dirty="0" smtClean="0">
                <a:ln>
                  <a:noFill/>
                </a:ln>
                <a:solidFill>
                  <a:schemeClr val="bg1"/>
                </a:solidFill>
                <a:effectLst/>
                <a:ea typeface="Calibri" pitchFamily="34" charset="0"/>
                <a:cs typeface="Times New Roman" pitchFamily="18" charset="0"/>
              </a:rPr>
              <a:t>Έγγραφο Συντονιστή Αποκεντρωμένης Διοίκησης Αιγαίου αριθμ. 27639/11-5-2018</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b="0" i="0" u="none" strike="noStrike" cap="none" normalizeH="0" baseline="0" dirty="0" smtClean="0">
              <a:ln>
                <a:noFill/>
              </a:ln>
              <a:solidFill>
                <a:schemeClr val="bg1"/>
              </a:solidFill>
              <a:effectLs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bg1"/>
                </a:solidFill>
                <a:effectLst/>
                <a:ea typeface="Calibri" pitchFamily="34" charset="0"/>
                <a:cs typeface="Times New Roman" pitchFamily="18" charset="0"/>
              </a:rPr>
              <a:t>Η τελική ανατροπή των δεδομένων και η υφαρπαγή της ιδιωτικής περιουσίας επέρχεται με το παραπάνω έγγραφο σύμφωνα με το οποίο εντέλλονται οι Διευθυντές Δασών Κυκλάδων, Δωδεκανήσου, Σάμου, Χίου και Λέσβου να χαρακτηρίσουν όλες τις εκτάσεις που φέρουν φρύγανα όπως θυμάρι, κουνούκλα, αφάνα, αστοιβή, λαδανιά, αχινοπόδι, σπαράγγι κλπ. ως δασικές, όταν αυτά έχουν μια ελάχιστη πυκνότητα, την οποία όμως κατά κανόνα απαντούμε στα νησιά μας</a:t>
            </a:r>
            <a:endParaRPr kumimoji="0" lang="el-GR" b="0" i="0" u="none" strike="noStrike" cap="none" normalizeH="0" baseline="0" dirty="0" smtClean="0">
              <a:ln>
                <a:noFill/>
              </a:ln>
              <a:solidFill>
                <a:schemeClr val="bg1"/>
              </a:solidFill>
              <a:effectLst/>
              <a:cs typeface="Arial" pitchFamily="34" charset="0"/>
            </a:endParaRPr>
          </a:p>
        </p:txBody>
      </p:sp>
      <p:cxnSp>
        <p:nvCxnSpPr>
          <p:cNvPr id="12" name="11 - Ευθεία γραμμή σύνδεσης"/>
          <p:cNvCxnSpPr/>
          <p:nvPr/>
        </p:nvCxnSpPr>
        <p:spPr>
          <a:xfrm>
            <a:off x="611560" y="116632"/>
            <a:ext cx="79208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13 - Ευθεία γραμμή σύνδεσης"/>
          <p:cNvCxnSpPr/>
          <p:nvPr/>
        </p:nvCxnSpPr>
        <p:spPr>
          <a:xfrm>
            <a:off x="611560" y="980728"/>
            <a:ext cx="79208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14 - TextBox"/>
          <p:cNvSpPr txBox="1"/>
          <p:nvPr/>
        </p:nvSpPr>
        <p:spPr>
          <a:xfrm>
            <a:off x="251520" y="2856905"/>
            <a:ext cx="8640960" cy="4001095"/>
          </a:xfrm>
          <a:prstGeom prst="rect">
            <a:avLst/>
          </a:prstGeom>
          <a:noFill/>
        </p:spPr>
        <p:txBody>
          <a:bodyPr wrap="square" rtlCol="0">
            <a:spAutoFit/>
          </a:bodyPr>
          <a:lstStyle/>
          <a:p>
            <a:endParaRPr lang="el-GR" dirty="0" smtClean="0">
              <a:solidFill>
                <a:schemeClr val="bg1"/>
              </a:solidFill>
            </a:endParaRPr>
          </a:p>
          <a:p>
            <a:pPr algn="ctr"/>
            <a:r>
              <a:rPr lang="el-GR" sz="2800" b="1" dirty="0" smtClean="0">
                <a:solidFill>
                  <a:schemeClr val="bg1"/>
                </a:solidFill>
              </a:rPr>
              <a:t>Τελεσιδικία Χαρακτηρισμού Δασικών Χαρτών(άρθρο 155 παρ. 4, Ν.4389/2016) </a:t>
            </a:r>
          </a:p>
          <a:p>
            <a:endParaRPr lang="el-GR" dirty="0" smtClean="0">
              <a:solidFill>
                <a:schemeClr val="bg1"/>
              </a:solidFill>
            </a:endParaRPr>
          </a:p>
          <a:p>
            <a:pPr algn="just"/>
            <a:r>
              <a:rPr lang="el-GR" dirty="0" smtClean="0">
                <a:solidFill>
                  <a:schemeClr val="bg1"/>
                </a:solidFill>
              </a:rPr>
              <a:t>Με βάση το παραπάνω άρθρο και σε συμπόρευση με τα άρθρα 19 και 20 του Ν. 4389/2016 ο δασικός χάρτης δύναται να συμπληρώνεται μετά την κύρωση του με τις εκτάσεις  που θα δασωθούν επιγενομένως της κύρωσης.</a:t>
            </a:r>
          </a:p>
          <a:p>
            <a:pPr algn="just"/>
            <a:endParaRPr lang="el-GR" dirty="0" smtClean="0">
              <a:solidFill>
                <a:schemeClr val="bg1"/>
              </a:solidFill>
            </a:endParaRPr>
          </a:p>
          <a:p>
            <a:pPr algn="just"/>
            <a:r>
              <a:rPr lang="el-GR" b="1" u="sng" dirty="0" smtClean="0">
                <a:solidFill>
                  <a:schemeClr val="bg1"/>
                </a:solidFill>
              </a:rPr>
              <a:t>ΑΠΟΤΕΛΕΣΜΑ:</a:t>
            </a:r>
            <a:r>
              <a:rPr lang="el-GR" b="1" dirty="0" smtClean="0">
                <a:solidFill>
                  <a:schemeClr val="bg1"/>
                </a:solidFill>
              </a:rPr>
              <a:t> </a:t>
            </a:r>
            <a:r>
              <a:rPr lang="el-GR" dirty="0" smtClean="0">
                <a:solidFill>
                  <a:schemeClr val="bg1"/>
                </a:solidFill>
              </a:rPr>
              <a:t>Οι τελεσίδικες πράξεις χαρακτηρισμών και οι κυρωμένες τελεσίδικα αγροτικές εκτάσεις του δασικού χάρτη δεν είναι στην πραγματικότητα ΟΥΤΕ ΤΕΛΕΣΙΔΙΚΕΣ ΟΥΤΕ ΚΥΡΩΜΕΝΕΣ,  αφού εάν μετά από κάποιο χρονικό διάστημα φυτρώσουν δασικά είδη τα οποία σύμφωνα με το Π.Δ. 32/2016 μπορεί να είναι τα συχνά και τα αναδυόμενα φρυγανικά οι μη δασικές εκτάσεις μπορούν να χαρακτηρισθούν και πάλι ως δασικές   </a:t>
            </a:r>
            <a:endParaRPr lang="el-GR" dirty="0">
              <a:solidFill>
                <a:schemeClr val="bg1"/>
              </a:solidFill>
            </a:endParaRPr>
          </a:p>
        </p:txBody>
      </p:sp>
      <p:cxnSp>
        <p:nvCxnSpPr>
          <p:cNvPr id="19" name="18 - Ευθεία γραμμή σύνδεσης"/>
          <p:cNvCxnSpPr/>
          <p:nvPr/>
        </p:nvCxnSpPr>
        <p:spPr>
          <a:xfrm>
            <a:off x="395536" y="3212976"/>
            <a:ext cx="82809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20 - Ευθεία γραμμή σύνδεσης"/>
          <p:cNvCxnSpPr/>
          <p:nvPr/>
        </p:nvCxnSpPr>
        <p:spPr>
          <a:xfrm>
            <a:off x="467544" y="4077072"/>
            <a:ext cx="82089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74638"/>
            <a:ext cx="8640960" cy="1143000"/>
          </a:xfrm>
        </p:spPr>
        <p:txBody>
          <a:bodyPr>
            <a:normAutofit fontScale="90000"/>
          </a:bodyPr>
          <a:lstStyle/>
          <a:p>
            <a:r>
              <a:rPr lang="en-US" sz="3300" b="1" dirty="0" smtClean="0"/>
              <a:t/>
            </a:r>
            <a:br>
              <a:rPr lang="en-US" sz="3300" b="1" dirty="0" smtClean="0"/>
            </a:br>
            <a:r>
              <a:rPr lang="el-GR" sz="3300" b="1" dirty="0" smtClean="0">
                <a:solidFill>
                  <a:schemeClr val="bg1"/>
                </a:solidFill>
              </a:rPr>
              <a:t>Τεκμήριο Κυριότητας του Δημοσίου επί των Δασών και επί των Δασικών Εκτάσεων για τα Δωδεκάνησα</a:t>
            </a:r>
            <a:r>
              <a:rPr lang="el-GR" dirty="0" smtClean="0">
                <a:solidFill>
                  <a:schemeClr val="bg1"/>
                </a:solidFill>
              </a:rPr>
              <a:t/>
            </a:r>
            <a:br>
              <a:rPr lang="el-GR" dirty="0" smtClean="0">
                <a:solidFill>
                  <a:schemeClr val="bg1"/>
                </a:solidFill>
              </a:rPr>
            </a:br>
            <a:endParaRPr lang="el-GR" dirty="0">
              <a:solidFill>
                <a:schemeClr val="bg1"/>
              </a:solidFill>
            </a:endParaRPr>
          </a:p>
        </p:txBody>
      </p:sp>
      <p:sp>
        <p:nvSpPr>
          <p:cNvPr id="3" name="2 - Θέση περιεχομένου"/>
          <p:cNvSpPr>
            <a:spLocks noGrp="1"/>
          </p:cNvSpPr>
          <p:nvPr>
            <p:ph idx="1"/>
          </p:nvPr>
        </p:nvSpPr>
        <p:spPr>
          <a:xfrm>
            <a:off x="467544" y="1628800"/>
            <a:ext cx="8229600" cy="4896544"/>
          </a:xfrm>
        </p:spPr>
        <p:txBody>
          <a:bodyPr>
            <a:normAutofit fontScale="55000" lnSpcReduction="20000"/>
          </a:bodyPr>
          <a:lstStyle/>
          <a:p>
            <a:pPr>
              <a:buNone/>
            </a:pPr>
            <a:r>
              <a:rPr lang="el-GR" b="1" dirty="0" smtClean="0"/>
              <a:t> </a:t>
            </a:r>
            <a:endParaRPr lang="el-GR" dirty="0" smtClean="0"/>
          </a:p>
          <a:p>
            <a:pPr algn="just"/>
            <a:r>
              <a:rPr lang="el-GR" sz="3800" dirty="0" smtClean="0">
                <a:solidFill>
                  <a:schemeClr val="bg1"/>
                </a:solidFill>
              </a:rPr>
              <a:t>Σύμφωνα με το άρθρο 62 του Ν.998/1979 υφίσταται το τεκμήριο της κυριότητας του Δημοσίου επί των δασικών εκτάσεων.</a:t>
            </a:r>
          </a:p>
          <a:p>
            <a:pPr algn="just">
              <a:buNone/>
            </a:pPr>
            <a:r>
              <a:rPr lang="el-GR" sz="3800" dirty="0" smtClean="0">
                <a:solidFill>
                  <a:schemeClr val="bg1"/>
                </a:solidFill>
              </a:rPr>
              <a:t> </a:t>
            </a:r>
          </a:p>
          <a:p>
            <a:pPr algn="just"/>
            <a:r>
              <a:rPr lang="el-GR" sz="3800" dirty="0" smtClean="0">
                <a:solidFill>
                  <a:schemeClr val="bg1"/>
                </a:solidFill>
              </a:rPr>
              <a:t>Εξαιρούνται της εφαρμογής οι περιοχές Ιονίων Νήσων, Κρήτης, Λέσβου, Σάμου, Χίου, Κυκλάδων, Κυθήρων, Αντικύθηρων και Μάνης, που προστέθηκε στο 2014, ως μη διαδόχου του Ελληνικού Δημοσίου από το Οθωμανικό κράτος και της μη δήμευσης των ιδιωτικών περιουσιών από αυτό.</a:t>
            </a:r>
          </a:p>
          <a:p>
            <a:pPr algn="just">
              <a:buNone/>
            </a:pPr>
            <a:r>
              <a:rPr lang="el-GR" sz="3800" dirty="0" smtClean="0">
                <a:solidFill>
                  <a:schemeClr val="bg1"/>
                </a:solidFill>
              </a:rPr>
              <a:t> </a:t>
            </a:r>
          </a:p>
          <a:p>
            <a:pPr algn="just"/>
            <a:r>
              <a:rPr lang="el-GR" sz="3800" dirty="0" smtClean="0">
                <a:solidFill>
                  <a:schemeClr val="bg1"/>
                </a:solidFill>
              </a:rPr>
              <a:t>Με τη μη εξαίρεση της Δωδεκανήσου και την εφαρμογή της παρ.1 του άρθρου 5 του Π.Δ. 32/2016, καθώς και το έγγραφο αριθμ. 27639 / 11-5-2018 του Συντονιστή της Αποκεντρωμένης Διοίκησης Αιγαίου χαρακτηρίζονται ως </a:t>
            </a:r>
            <a:r>
              <a:rPr lang="el-GR" sz="3800" b="1" dirty="0" smtClean="0">
                <a:solidFill>
                  <a:schemeClr val="bg1"/>
                </a:solidFill>
              </a:rPr>
              <a:t>δασικές όλες οι χορτολιβαδικές εκτάσεις και συνεπώς θα απολεσθεί το τεκμήριο κυριότητας των ιδιωτικών εκτάσεων </a:t>
            </a:r>
            <a:r>
              <a:rPr lang="el-GR" sz="3800" dirty="0" smtClean="0">
                <a:solidFill>
                  <a:schemeClr val="bg1"/>
                </a:solidFill>
              </a:rPr>
              <a:t>με εξαίρεση των νησιών της Ρόδου και της Κω όπου υφίσταται Κτηματολόγιο</a:t>
            </a:r>
          </a:p>
          <a:p>
            <a:endParaRPr lang="el-GR" sz="3800" dirty="0"/>
          </a:p>
        </p:txBody>
      </p:sp>
      <p:cxnSp>
        <p:nvCxnSpPr>
          <p:cNvPr id="5" name="4 - Ευθεία γραμμή σύνδεσης"/>
          <p:cNvCxnSpPr/>
          <p:nvPr/>
        </p:nvCxnSpPr>
        <p:spPr>
          <a:xfrm>
            <a:off x="395536" y="332656"/>
            <a:ext cx="83529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6 - Ευθεία γραμμή σύνδεσης"/>
          <p:cNvCxnSpPr/>
          <p:nvPr/>
        </p:nvCxnSpPr>
        <p:spPr>
          <a:xfrm>
            <a:off x="395536" y="1268760"/>
            <a:ext cx="83529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229600" cy="476672"/>
          </a:xfrm>
        </p:spPr>
        <p:txBody>
          <a:bodyPr>
            <a:normAutofit fontScale="90000"/>
          </a:bodyPr>
          <a:lstStyle/>
          <a:p>
            <a:r>
              <a:rPr lang="en-US" b="1" dirty="0" smtClean="0">
                <a:solidFill>
                  <a:schemeClr val="bg1"/>
                </a:solidFill>
                <a:latin typeface="+mn-lt"/>
              </a:rPr>
              <a:t/>
            </a:r>
            <a:br>
              <a:rPr lang="en-US" b="1" dirty="0" smtClean="0">
                <a:solidFill>
                  <a:schemeClr val="bg1"/>
                </a:solidFill>
                <a:latin typeface="+mn-lt"/>
              </a:rPr>
            </a:br>
            <a:r>
              <a:rPr lang="el-GR" b="1" dirty="0" smtClean="0">
                <a:solidFill>
                  <a:schemeClr val="bg1"/>
                </a:solidFill>
                <a:latin typeface="+mn-lt"/>
              </a:rPr>
              <a:t>Απαιτούμε</a:t>
            </a:r>
            <a:r>
              <a:rPr lang="el-GR" dirty="0"/>
              <a:t/>
            </a:r>
            <a:br>
              <a:rPr lang="el-GR" dirty="0"/>
            </a:br>
            <a:endParaRPr lang="el-GR" dirty="0"/>
          </a:p>
        </p:txBody>
      </p:sp>
      <p:sp>
        <p:nvSpPr>
          <p:cNvPr id="3" name="2 - Θέση περιεχομένου"/>
          <p:cNvSpPr>
            <a:spLocks noGrp="1"/>
          </p:cNvSpPr>
          <p:nvPr>
            <p:ph idx="1"/>
          </p:nvPr>
        </p:nvSpPr>
        <p:spPr>
          <a:xfrm>
            <a:off x="251520" y="332656"/>
            <a:ext cx="8712968" cy="6525344"/>
          </a:xfrm>
        </p:spPr>
        <p:txBody>
          <a:bodyPr>
            <a:normAutofit/>
          </a:bodyPr>
          <a:lstStyle/>
          <a:p>
            <a:pPr>
              <a:buNone/>
            </a:pPr>
            <a:endParaRPr lang="el-GR" dirty="0" smtClean="0"/>
          </a:p>
          <a:p>
            <a:pPr>
              <a:buNone/>
            </a:pPr>
            <a:endParaRPr lang="el-GR" sz="6800" b="1" dirty="0" smtClean="0">
              <a:solidFill>
                <a:schemeClr val="bg1"/>
              </a:solidFill>
            </a:endParaRPr>
          </a:p>
          <a:p>
            <a:pPr lvl="0">
              <a:lnSpc>
                <a:spcPct val="120000"/>
              </a:lnSpc>
              <a:spcBef>
                <a:spcPts val="600"/>
              </a:spcBef>
              <a:buNone/>
            </a:pPr>
            <a:endParaRPr lang="el-GR" sz="6800" b="1" dirty="0" smtClean="0">
              <a:solidFill>
                <a:schemeClr val="bg1"/>
              </a:solidFill>
            </a:endParaRPr>
          </a:p>
          <a:p>
            <a:pPr>
              <a:lnSpc>
                <a:spcPct val="220000"/>
              </a:lnSpc>
              <a:spcBef>
                <a:spcPts val="600"/>
              </a:spcBef>
              <a:buNone/>
            </a:pPr>
            <a:endParaRPr lang="el-GR" sz="6800" dirty="0">
              <a:latin typeface="Arial Narrow" pitchFamily="34" charset="0"/>
            </a:endParaRPr>
          </a:p>
        </p:txBody>
      </p:sp>
      <p:cxnSp>
        <p:nvCxnSpPr>
          <p:cNvPr id="5" name="4 - Ευθεία γραμμή σύνδεσης"/>
          <p:cNvCxnSpPr/>
          <p:nvPr/>
        </p:nvCxnSpPr>
        <p:spPr>
          <a:xfrm>
            <a:off x="3419872" y="188640"/>
            <a:ext cx="23762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11 - Ευθεία γραμμή σύνδεσης"/>
          <p:cNvCxnSpPr/>
          <p:nvPr/>
        </p:nvCxnSpPr>
        <p:spPr>
          <a:xfrm>
            <a:off x="3419872" y="764704"/>
            <a:ext cx="23762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6 - TextBox"/>
          <p:cNvSpPr txBox="1"/>
          <p:nvPr/>
        </p:nvSpPr>
        <p:spPr>
          <a:xfrm>
            <a:off x="251520" y="1124744"/>
            <a:ext cx="8712968" cy="369332"/>
          </a:xfrm>
          <a:prstGeom prst="rect">
            <a:avLst/>
          </a:prstGeom>
          <a:noFill/>
        </p:spPr>
        <p:txBody>
          <a:bodyPr wrap="square" rtlCol="0">
            <a:spAutoFit/>
          </a:bodyPr>
          <a:lstStyle/>
          <a:p>
            <a:endParaRPr lang="el-GR" dirty="0"/>
          </a:p>
        </p:txBody>
      </p:sp>
      <p:sp>
        <p:nvSpPr>
          <p:cNvPr id="9" name="8 - TextBox"/>
          <p:cNvSpPr txBox="1"/>
          <p:nvPr/>
        </p:nvSpPr>
        <p:spPr>
          <a:xfrm>
            <a:off x="179512" y="836712"/>
            <a:ext cx="8821488" cy="7709803"/>
          </a:xfrm>
          <a:prstGeom prst="rect">
            <a:avLst/>
          </a:prstGeom>
          <a:noFill/>
        </p:spPr>
        <p:txBody>
          <a:bodyPr wrap="square" rtlCol="0">
            <a:spAutoFit/>
          </a:bodyPr>
          <a:lstStyle/>
          <a:p>
            <a:pPr algn="just"/>
            <a:r>
              <a:rPr lang="el-GR" sz="2300" dirty="0" smtClean="0">
                <a:solidFill>
                  <a:schemeClr val="bg1"/>
                </a:solidFill>
              </a:rPr>
              <a:t>α</a:t>
            </a:r>
            <a:r>
              <a:rPr lang="en-US" sz="2300" dirty="0" smtClean="0">
                <a:solidFill>
                  <a:schemeClr val="bg1"/>
                </a:solidFill>
              </a:rPr>
              <a:t>.</a:t>
            </a:r>
            <a:r>
              <a:rPr lang="el-GR" sz="2300" dirty="0" smtClean="0">
                <a:solidFill>
                  <a:schemeClr val="bg1"/>
                </a:solidFill>
              </a:rPr>
              <a:t> Να ανακληθεί και να μην εφαρμοστεί το με αριθμ. 27639/2018 έγγραφο του Συντονιστή της Αποκεντρωμένης Διοίκησης Αιγαίου.</a:t>
            </a:r>
            <a:endParaRPr lang="en-US" sz="2300" dirty="0" smtClean="0">
              <a:solidFill>
                <a:schemeClr val="bg1"/>
              </a:solidFill>
            </a:endParaRPr>
          </a:p>
          <a:p>
            <a:pPr algn="just"/>
            <a:endParaRPr lang="en-US" sz="2300" dirty="0" smtClean="0">
              <a:solidFill>
                <a:schemeClr val="bg1"/>
              </a:solidFill>
            </a:endParaRPr>
          </a:p>
          <a:p>
            <a:pPr algn="just"/>
            <a:r>
              <a:rPr lang="el-GR" sz="2300" dirty="0" smtClean="0">
                <a:solidFill>
                  <a:schemeClr val="bg1"/>
                </a:solidFill>
              </a:rPr>
              <a:t>β</a:t>
            </a:r>
            <a:r>
              <a:rPr lang="en-US" sz="2300" dirty="0" smtClean="0">
                <a:solidFill>
                  <a:schemeClr val="bg1"/>
                </a:solidFill>
              </a:rPr>
              <a:t>. </a:t>
            </a:r>
            <a:r>
              <a:rPr lang="el-GR" sz="2300" dirty="0" smtClean="0">
                <a:solidFill>
                  <a:schemeClr val="bg1"/>
                </a:solidFill>
              </a:rPr>
              <a:t> Να καταργηθεί ή αναμορφωθεί η διάταξη της παραγρ. 1 του άρθρου 5 του Π.Δ. 32/2016, ώστε είτε να επανισχύσει, είτε να εναρμονιστεί με τη προηγούμενη διάταξη του άρθρου 3 του Ν. 998/1979 όσον αφορά τις χορτολιβαδικές εκτάσεις. </a:t>
            </a:r>
            <a:endParaRPr lang="en-US" sz="2300" dirty="0" smtClean="0">
              <a:solidFill>
                <a:schemeClr val="bg1"/>
              </a:solidFill>
            </a:endParaRPr>
          </a:p>
          <a:p>
            <a:pPr algn="just"/>
            <a:endParaRPr lang="el-GR" sz="2300" dirty="0" smtClean="0">
              <a:solidFill>
                <a:schemeClr val="bg1"/>
              </a:solidFill>
            </a:endParaRPr>
          </a:p>
          <a:p>
            <a:pPr algn="just"/>
            <a:r>
              <a:rPr lang="el-GR" sz="2300" dirty="0" smtClean="0">
                <a:solidFill>
                  <a:schemeClr val="bg1"/>
                </a:solidFill>
              </a:rPr>
              <a:t>γ. Να αποσαφηνισθεί νομοθετικά ότι η επιγενόμενη δάσωση δεν αφορά ούτε τις τελεσίδικες πράξεις χαρακτηρισμού, ούτε κυρωμένους δασικούς χάρτες αλλά μόνον εκκρεμείς υποθέσεις.</a:t>
            </a:r>
            <a:endParaRPr lang="en-US" sz="2300" dirty="0" smtClean="0">
              <a:solidFill>
                <a:schemeClr val="bg1"/>
              </a:solidFill>
            </a:endParaRPr>
          </a:p>
          <a:p>
            <a:pPr algn="just"/>
            <a:endParaRPr lang="en-US" sz="2300" dirty="0" smtClean="0">
              <a:solidFill>
                <a:schemeClr val="bg1"/>
              </a:solidFill>
            </a:endParaRPr>
          </a:p>
          <a:p>
            <a:pPr algn="just"/>
            <a:r>
              <a:rPr lang="el-GR" sz="2300" dirty="0" smtClean="0">
                <a:solidFill>
                  <a:schemeClr val="bg1"/>
                </a:solidFill>
              </a:rPr>
              <a:t>δ. Να τακτοποιηθεί το μαζικό φαινόμενο που προέκυψε από τους δασικούς χάρτες των ιδιοκτησιών μικτής μορφής, οι οποίες δεν δύνανται να μεταβιβαστούν. </a:t>
            </a:r>
            <a:endParaRPr lang="en-US" sz="2300" dirty="0" smtClean="0">
              <a:solidFill>
                <a:schemeClr val="bg1"/>
              </a:solidFill>
            </a:endParaRPr>
          </a:p>
          <a:p>
            <a:pPr algn="just"/>
            <a:endParaRPr lang="el-GR" sz="2400" dirty="0" smtClean="0"/>
          </a:p>
          <a:p>
            <a:pPr algn="just">
              <a:buFont typeface="Arial" pitchFamily="34" charset="0"/>
              <a:buChar char="•"/>
            </a:pPr>
            <a:endParaRPr lang="el-GR" sz="2400" dirty="0" smtClean="0">
              <a:solidFill>
                <a:schemeClr val="bg1"/>
              </a:solidFill>
            </a:endParaRPr>
          </a:p>
          <a:p>
            <a:pPr algn="just">
              <a:buFont typeface="Arial" pitchFamily="34" charset="0"/>
              <a:buChar char="•"/>
            </a:pPr>
            <a:endParaRPr lang="el-GR" sz="2400" dirty="0" smtClean="0">
              <a:solidFill>
                <a:schemeClr val="bg1"/>
              </a:solidFill>
            </a:endParaRPr>
          </a:p>
          <a:p>
            <a:pPr algn="just">
              <a:buFont typeface="Arial" pitchFamily="34" charset="0"/>
              <a:buChar char="•"/>
            </a:pPr>
            <a:endParaRPr lang="en-US" sz="2400" dirty="0" smtClean="0">
              <a:solidFill>
                <a:schemeClr val="bg1"/>
              </a:solidFill>
            </a:endParaRPr>
          </a:p>
          <a:p>
            <a:pPr algn="just"/>
            <a:endParaRPr lang="en-US" dirty="0" smtClean="0">
              <a:solidFill>
                <a:schemeClr val="bg1"/>
              </a:solidFill>
            </a:endParaRPr>
          </a:p>
          <a:p>
            <a:pPr algn="just">
              <a:buFont typeface="Arial" pitchFamily="34" charset="0"/>
              <a:buChar char="•"/>
            </a:pPr>
            <a:endParaRPr lang="el-GR" dirty="0" smtClean="0">
              <a:solidFill>
                <a:schemeClr val="bg1"/>
              </a:solidFill>
            </a:endParaRPr>
          </a:p>
          <a:p>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229600" cy="476672"/>
          </a:xfrm>
        </p:spPr>
        <p:txBody>
          <a:bodyPr>
            <a:normAutofit fontScale="90000"/>
          </a:bodyPr>
          <a:lstStyle/>
          <a:p>
            <a:r>
              <a:rPr lang="en-US" b="1" dirty="0" smtClean="0">
                <a:solidFill>
                  <a:schemeClr val="bg1"/>
                </a:solidFill>
                <a:latin typeface="+mn-lt"/>
              </a:rPr>
              <a:t/>
            </a:r>
            <a:br>
              <a:rPr lang="en-US" b="1" dirty="0" smtClean="0">
                <a:solidFill>
                  <a:schemeClr val="bg1"/>
                </a:solidFill>
                <a:latin typeface="+mn-lt"/>
              </a:rPr>
            </a:br>
            <a:r>
              <a:rPr lang="el-GR" b="1" dirty="0" smtClean="0">
                <a:solidFill>
                  <a:schemeClr val="bg1"/>
                </a:solidFill>
                <a:latin typeface="+mn-lt"/>
              </a:rPr>
              <a:t>Απαιτούμε</a:t>
            </a:r>
            <a:r>
              <a:rPr lang="el-GR" dirty="0"/>
              <a:t/>
            </a:r>
            <a:br>
              <a:rPr lang="el-GR" dirty="0"/>
            </a:br>
            <a:endParaRPr lang="el-GR" dirty="0"/>
          </a:p>
        </p:txBody>
      </p:sp>
      <p:sp>
        <p:nvSpPr>
          <p:cNvPr id="3" name="2 - Θέση περιεχομένου"/>
          <p:cNvSpPr>
            <a:spLocks noGrp="1"/>
          </p:cNvSpPr>
          <p:nvPr>
            <p:ph idx="1"/>
          </p:nvPr>
        </p:nvSpPr>
        <p:spPr>
          <a:xfrm>
            <a:off x="251520" y="332656"/>
            <a:ext cx="8712968" cy="6525344"/>
          </a:xfrm>
        </p:spPr>
        <p:txBody>
          <a:bodyPr>
            <a:normAutofit/>
          </a:bodyPr>
          <a:lstStyle/>
          <a:p>
            <a:pPr>
              <a:buNone/>
            </a:pPr>
            <a:endParaRPr lang="el-GR" dirty="0" smtClean="0"/>
          </a:p>
          <a:p>
            <a:pPr>
              <a:buNone/>
            </a:pPr>
            <a:endParaRPr lang="el-GR" sz="6800" b="1" dirty="0" smtClean="0">
              <a:solidFill>
                <a:schemeClr val="bg1"/>
              </a:solidFill>
            </a:endParaRPr>
          </a:p>
          <a:p>
            <a:pPr lvl="0">
              <a:lnSpc>
                <a:spcPct val="120000"/>
              </a:lnSpc>
              <a:spcBef>
                <a:spcPts val="600"/>
              </a:spcBef>
              <a:buNone/>
            </a:pPr>
            <a:endParaRPr lang="el-GR" sz="6800" b="1" dirty="0" smtClean="0">
              <a:solidFill>
                <a:schemeClr val="bg1"/>
              </a:solidFill>
            </a:endParaRPr>
          </a:p>
          <a:p>
            <a:pPr>
              <a:lnSpc>
                <a:spcPct val="220000"/>
              </a:lnSpc>
              <a:spcBef>
                <a:spcPts val="600"/>
              </a:spcBef>
              <a:buNone/>
            </a:pPr>
            <a:endParaRPr lang="el-GR" sz="6800" dirty="0">
              <a:latin typeface="Arial Narrow" pitchFamily="34" charset="0"/>
            </a:endParaRPr>
          </a:p>
        </p:txBody>
      </p:sp>
      <p:cxnSp>
        <p:nvCxnSpPr>
          <p:cNvPr id="5" name="4 - Ευθεία γραμμή σύνδεσης"/>
          <p:cNvCxnSpPr/>
          <p:nvPr/>
        </p:nvCxnSpPr>
        <p:spPr>
          <a:xfrm>
            <a:off x="3419872" y="116632"/>
            <a:ext cx="23762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11 - Ευθεία γραμμή σύνδεσης"/>
          <p:cNvCxnSpPr/>
          <p:nvPr/>
        </p:nvCxnSpPr>
        <p:spPr>
          <a:xfrm>
            <a:off x="3419872" y="764704"/>
            <a:ext cx="23762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6 - TextBox"/>
          <p:cNvSpPr txBox="1"/>
          <p:nvPr/>
        </p:nvSpPr>
        <p:spPr>
          <a:xfrm>
            <a:off x="251520" y="1124744"/>
            <a:ext cx="8712968" cy="369332"/>
          </a:xfrm>
          <a:prstGeom prst="rect">
            <a:avLst/>
          </a:prstGeom>
          <a:noFill/>
        </p:spPr>
        <p:txBody>
          <a:bodyPr wrap="square" rtlCol="0">
            <a:spAutoFit/>
          </a:bodyPr>
          <a:lstStyle/>
          <a:p>
            <a:endParaRPr lang="el-GR" dirty="0"/>
          </a:p>
        </p:txBody>
      </p:sp>
      <p:sp>
        <p:nvSpPr>
          <p:cNvPr id="9" name="8 - TextBox"/>
          <p:cNvSpPr txBox="1"/>
          <p:nvPr/>
        </p:nvSpPr>
        <p:spPr>
          <a:xfrm>
            <a:off x="179512" y="836712"/>
            <a:ext cx="8821488" cy="8140690"/>
          </a:xfrm>
          <a:prstGeom prst="rect">
            <a:avLst/>
          </a:prstGeom>
          <a:noFill/>
        </p:spPr>
        <p:txBody>
          <a:bodyPr wrap="square" rtlCol="0">
            <a:spAutoFit/>
          </a:bodyPr>
          <a:lstStyle/>
          <a:p>
            <a:pPr algn="just"/>
            <a:r>
              <a:rPr lang="el-GR" sz="2300" dirty="0" smtClean="0">
                <a:solidFill>
                  <a:schemeClr val="bg1"/>
                </a:solidFill>
              </a:rPr>
              <a:t>ε. Να νομοθετηθεί ότι στις περιοχές των εξαιρέσεων από το τεκμήριο κυριότητας του Δημοσίου στα δάση και τις δασικές εκτάσεις, του δεύτερου εδαφίου του άρθρου 62 του Ν.998/1979, η μεταγραφή ή καταχώριση συμβολαιογραφικών πράξεων με αντικείμενο ακίνητα που έχουν εν </a:t>
            </a:r>
            <a:r>
              <a:rPr lang="el-GR" sz="2300" dirty="0" err="1" smtClean="0">
                <a:solidFill>
                  <a:schemeClr val="bg1"/>
                </a:solidFill>
              </a:rPr>
              <a:t>όλω</a:t>
            </a:r>
            <a:r>
              <a:rPr lang="el-GR" sz="2300" dirty="0" smtClean="0">
                <a:solidFill>
                  <a:schemeClr val="bg1"/>
                </a:solidFill>
              </a:rPr>
              <a:t> ή εν μέρει τον χαρακτήρα έκτασης των παραγράφων 5α) ή 5β) του άρθρου 3 του παραπάνω νόμου, στα οικεία βιβλία μεταγραφών του αρμόδιου Υποθηκοφυλακείου ή στα οικεία φύλλα του αρμόδιου γραφείου Κτηματογράφησης ή Κτηματολογικού Γραφείου, δεν κωλύεται ακόμη και αν δεν προσκομίζεται διοικητική πράξη ή τελεσίδικη δικαστική απόφαση, με την οποία αναγνωρίζεται ότι το ακίνητο ή το τμήμα του με τον παραπάνω χαρακτήρα ανήκει σε ιδιώτη και όχι στο Δημόσιο.</a:t>
            </a:r>
          </a:p>
          <a:p>
            <a:pPr algn="just"/>
            <a:endParaRPr lang="en-US" sz="2300" dirty="0" smtClean="0"/>
          </a:p>
          <a:p>
            <a:pPr algn="just"/>
            <a:r>
              <a:rPr lang="el-GR" sz="2300" dirty="0" smtClean="0">
                <a:solidFill>
                  <a:schemeClr val="bg1"/>
                </a:solidFill>
              </a:rPr>
              <a:t>στ. Τα Δωδεκάνησα να συμπεριληφθούν στις εξαιρέσεις της παραγρ. α εδάφιο β του άρθρου 62 του Ν. 998/1979, σχετικά με την μη εφαρμογή και γι’ αυτά του τεκμήριου κυριότητας του Δημοσίου επί των δασών και επί των δασικών εκτάσεων.</a:t>
            </a:r>
          </a:p>
          <a:p>
            <a:pPr algn="just">
              <a:buFont typeface="Arial" pitchFamily="34" charset="0"/>
              <a:buChar char="•"/>
            </a:pPr>
            <a:endParaRPr lang="el-GR" sz="2400" dirty="0" smtClean="0"/>
          </a:p>
          <a:p>
            <a:pPr algn="just">
              <a:buFont typeface="Arial" pitchFamily="34" charset="0"/>
              <a:buChar char="•"/>
            </a:pPr>
            <a:endParaRPr lang="el-GR" dirty="0" smtClean="0">
              <a:solidFill>
                <a:schemeClr val="bg1"/>
              </a:solidFill>
            </a:endParaRPr>
          </a:p>
          <a:p>
            <a:pPr algn="just">
              <a:buFont typeface="Arial" pitchFamily="34" charset="0"/>
              <a:buChar char="•"/>
            </a:pPr>
            <a:endParaRPr lang="el-GR" dirty="0" smtClean="0">
              <a:solidFill>
                <a:schemeClr val="bg1"/>
              </a:solidFill>
            </a:endParaRPr>
          </a:p>
          <a:p>
            <a:pPr algn="just">
              <a:buFont typeface="Arial" pitchFamily="34" charset="0"/>
              <a:buChar char="•"/>
            </a:pPr>
            <a:endParaRPr lang="en-US" dirty="0" smtClean="0">
              <a:solidFill>
                <a:schemeClr val="bg1"/>
              </a:solidFill>
            </a:endParaRPr>
          </a:p>
          <a:p>
            <a:pPr algn="just"/>
            <a:endParaRPr lang="en-US" dirty="0" smtClean="0">
              <a:solidFill>
                <a:schemeClr val="bg1"/>
              </a:solidFill>
            </a:endParaRPr>
          </a:p>
          <a:p>
            <a:pPr algn="just">
              <a:buFont typeface="Arial" pitchFamily="34" charset="0"/>
              <a:buChar char="•"/>
            </a:pPr>
            <a:endParaRPr lang="el-GR" dirty="0" smtClean="0">
              <a:solidFill>
                <a:schemeClr val="bg1"/>
              </a:solidFill>
            </a:endParaRPr>
          </a:p>
          <a:p>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lstStyle/>
          <a:p>
            <a:r>
              <a:rPr lang="el-GR" u="sng" dirty="0" smtClean="0">
                <a:solidFill>
                  <a:schemeClr val="bg1"/>
                </a:solidFill>
              </a:rPr>
              <a:t>ΠΑΤΜΟΣ</a:t>
            </a:r>
            <a:endParaRPr lang="el-GR" u="sng" dirty="0">
              <a:solidFill>
                <a:schemeClr val="bg1"/>
              </a:solidFill>
            </a:endParaRPr>
          </a:p>
        </p:txBody>
      </p:sp>
      <p:pic>
        <p:nvPicPr>
          <p:cNvPr id="4" name="3 - Θέση περιεχομένου" descr="1 ΠΑΤΜΟΣ.jpg"/>
          <p:cNvPicPr>
            <a:picLocks noGrp="1" noChangeAspect="1"/>
          </p:cNvPicPr>
          <p:nvPr>
            <p:ph idx="1"/>
          </p:nvPr>
        </p:nvPicPr>
        <p:blipFill>
          <a:blip r:embed="rId2" cstate="print"/>
          <a:stretch>
            <a:fillRect/>
          </a:stretch>
        </p:blipFill>
        <p:spPr>
          <a:xfrm>
            <a:off x="2555776" y="980728"/>
            <a:ext cx="4248474" cy="5507496"/>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lstStyle/>
          <a:p>
            <a:r>
              <a:rPr lang="el-GR" u="sng" dirty="0" smtClean="0">
                <a:solidFill>
                  <a:schemeClr val="bg1"/>
                </a:solidFill>
              </a:rPr>
              <a:t>ΣΥΜΗ</a:t>
            </a:r>
            <a:endParaRPr lang="el-GR" u="sng" dirty="0">
              <a:solidFill>
                <a:schemeClr val="bg1"/>
              </a:solidFill>
            </a:endParaRPr>
          </a:p>
        </p:txBody>
      </p:sp>
      <p:pic>
        <p:nvPicPr>
          <p:cNvPr id="6" name="5 - Θέση περιεχομένου" descr="3 ΣΥΜΗ.jpg"/>
          <p:cNvPicPr>
            <a:picLocks noGrp="1" noChangeAspect="1"/>
          </p:cNvPicPr>
          <p:nvPr>
            <p:ph idx="1"/>
          </p:nvPr>
        </p:nvPicPr>
        <p:blipFill>
          <a:blip r:embed="rId2" cstate="print"/>
          <a:stretch>
            <a:fillRect/>
          </a:stretch>
        </p:blipFill>
        <p:spPr>
          <a:xfrm>
            <a:off x="2195736" y="908720"/>
            <a:ext cx="4846706" cy="5616024"/>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lstStyle/>
          <a:p>
            <a:r>
              <a:rPr lang="el-GR" u="sng" dirty="0" smtClean="0">
                <a:solidFill>
                  <a:schemeClr val="bg1"/>
                </a:solidFill>
              </a:rPr>
              <a:t>ΑΡΚΙΟΙ</a:t>
            </a:r>
            <a:endParaRPr lang="el-GR" u="sng" dirty="0">
              <a:solidFill>
                <a:schemeClr val="bg1"/>
              </a:solidFill>
            </a:endParaRPr>
          </a:p>
        </p:txBody>
      </p:sp>
      <p:pic>
        <p:nvPicPr>
          <p:cNvPr id="5" name="4 - Θέση περιεχομένου" descr="2 ΑΡΚΟΙ.jpg"/>
          <p:cNvPicPr>
            <a:picLocks noGrp="1" noChangeAspect="1"/>
          </p:cNvPicPr>
          <p:nvPr>
            <p:ph idx="1"/>
          </p:nvPr>
        </p:nvPicPr>
        <p:blipFill>
          <a:blip r:embed="rId2" cstate="print"/>
          <a:stretch>
            <a:fillRect/>
          </a:stretch>
        </p:blipFill>
        <p:spPr>
          <a:xfrm>
            <a:off x="1907704" y="1052736"/>
            <a:ext cx="5642595" cy="54000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lstStyle/>
          <a:p>
            <a:r>
              <a:rPr lang="el-GR" u="sng" dirty="0" smtClean="0">
                <a:solidFill>
                  <a:schemeClr val="bg1"/>
                </a:solidFill>
              </a:rPr>
              <a:t>ΣΥΡΟΣ</a:t>
            </a:r>
            <a:endParaRPr lang="el-GR" u="sng" dirty="0">
              <a:solidFill>
                <a:schemeClr val="bg1"/>
              </a:solidFill>
            </a:endParaRPr>
          </a:p>
        </p:txBody>
      </p:sp>
      <p:pic>
        <p:nvPicPr>
          <p:cNvPr id="5" name="4 - Θέση περιεχομένου" descr="1 ΣΥΡΟΣ.jpg"/>
          <p:cNvPicPr>
            <a:picLocks noGrp="1" noChangeAspect="1"/>
          </p:cNvPicPr>
          <p:nvPr>
            <p:ph idx="1"/>
          </p:nvPr>
        </p:nvPicPr>
        <p:blipFill>
          <a:blip r:embed="rId2" cstate="print"/>
          <a:stretch>
            <a:fillRect/>
          </a:stretch>
        </p:blipFill>
        <p:spPr>
          <a:xfrm>
            <a:off x="2956852" y="1124744"/>
            <a:ext cx="3751758" cy="5256584"/>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607</Words>
  <Application>Microsoft Office PowerPoint</Application>
  <PresentationFormat>Προβολή στην οθόνη (4:3)</PresentationFormat>
  <Paragraphs>61</Paragraphs>
  <Slides>16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Θέμα του Office</vt:lpstr>
      <vt:lpstr>Δασικοί Χάρτες</vt:lpstr>
      <vt:lpstr>Διαφάνεια 2</vt:lpstr>
      <vt:lpstr> Τεκμήριο Κυριότητας του Δημοσίου επί των Δασών και επί των Δασικών Εκτάσεων για τα Δωδεκάνησα </vt:lpstr>
      <vt:lpstr> Απαιτούμε </vt:lpstr>
      <vt:lpstr> Απαιτούμε </vt:lpstr>
      <vt:lpstr>ΠΑΤΜΟΣ</vt:lpstr>
      <vt:lpstr>ΣΥΜΗ</vt:lpstr>
      <vt:lpstr>ΑΡΚΙΟΙ</vt:lpstr>
      <vt:lpstr>ΣΥΡΟΣ</vt:lpstr>
      <vt:lpstr>ΜΥΚΟΝΟΣ</vt:lpstr>
      <vt:lpstr>ΣΙΦΝΟΣ</vt:lpstr>
      <vt:lpstr>ΜΗΛΟΣ</vt:lpstr>
      <vt:lpstr>ΚΙΜΩΛΟΣ</vt:lpstr>
      <vt:lpstr>ΣΙΚΙΝΟΣ</vt:lpstr>
      <vt:lpstr>ΦΟΛΕΓΑΝΔΡΟΣ</vt:lpstr>
      <vt:lpstr>ΑΝΑΦΗ</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g.minatsis</dc:creator>
  <cp:lastModifiedBy>Στρατής Δεμερτζής</cp:lastModifiedBy>
  <cp:revision>25</cp:revision>
  <dcterms:created xsi:type="dcterms:W3CDTF">2019-01-18T12:49:33Z</dcterms:created>
  <dcterms:modified xsi:type="dcterms:W3CDTF">2019-01-21T22:19:30Z</dcterms:modified>
</cp:coreProperties>
</file>