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0" r:id="rId4"/>
    <p:sldId id="304" r:id="rId5"/>
    <p:sldId id="307" r:id="rId6"/>
    <p:sldId id="309" r:id="rId7"/>
    <p:sldId id="311" r:id="rId8"/>
    <p:sldId id="310" r:id="rId9"/>
    <p:sldId id="308" r:id="rId10"/>
    <p:sldId id="303" r:id="rId11"/>
    <p:sldId id="288" r:id="rId12"/>
    <p:sldId id="302" r:id="rId13"/>
    <p:sldId id="300" r:id="rId14"/>
    <p:sldId id="305" r:id="rId15"/>
    <p:sldId id="301" r:id="rId16"/>
    <p:sldId id="292" r:id="rId17"/>
    <p:sldId id="296" r:id="rId18"/>
    <p:sldId id="306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68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.tsapalos\Downloads\&#916;&#953;&#940;&#947;&#961;&#945;&#956;&#956;&#945;%201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 sz="1800" b="1" i="0" u="none" strike="noStrike" baseline="0" dirty="0">
                <a:solidFill>
                  <a:srgbClr val="003366"/>
                </a:solidFill>
                <a:latin typeface="Calibri"/>
                <a:cs typeface="Calibri"/>
              </a:rPr>
              <a:t>Συλλογή δηλώσεων ανά μήνα</a:t>
            </a:r>
            <a:r>
              <a:rPr lang="en-US" sz="1800" b="1" i="0" u="none" strike="noStrike" baseline="0" dirty="0">
                <a:solidFill>
                  <a:srgbClr val="003366"/>
                </a:solidFill>
                <a:latin typeface="Calibri"/>
                <a:cs typeface="Calibri"/>
              </a:rPr>
              <a:t>- </a:t>
            </a:r>
            <a:r>
              <a:rPr lang="el-GR" sz="1800" b="1" i="0" u="none" strike="noStrike" baseline="0" dirty="0">
                <a:solidFill>
                  <a:srgbClr val="003366"/>
                </a:solidFill>
                <a:latin typeface="Calibri"/>
                <a:cs typeface="Calibri"/>
              </a:rPr>
              <a:t>Στο 65% η συλλογή δηλώσεων πανελλαδικά  </a:t>
            </a:r>
            <a:endParaRPr lang="el-GR" sz="2000" b="1" i="0" u="none" strike="noStrike" baseline="0" dirty="0">
              <a:solidFill>
                <a:srgbClr val="003366"/>
              </a:solidFill>
              <a:latin typeface="Calibri"/>
              <a:cs typeface="Calibri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l-GR" sz="1800" b="0" i="1" u="none" strike="noStrike" baseline="0" dirty="0">
                <a:solidFill>
                  <a:srgbClr val="003366"/>
                </a:solidFill>
                <a:latin typeface="Calibri"/>
                <a:cs typeface="Calibri"/>
              </a:rPr>
              <a:t>(ποσοστό επί των </a:t>
            </a:r>
            <a:r>
              <a:rPr lang="el-GR" sz="1800" b="0" i="1" u="none" strike="noStrike" baseline="0" dirty="0" err="1">
                <a:solidFill>
                  <a:srgbClr val="003366"/>
                </a:solidFill>
                <a:latin typeface="Calibri"/>
                <a:cs typeface="Calibri"/>
              </a:rPr>
              <a:t>προεκτιμώμενων</a:t>
            </a:r>
            <a:r>
              <a:rPr lang="el-GR" sz="1800" b="0" i="1" u="none" strike="noStrike" baseline="0" dirty="0">
                <a:solidFill>
                  <a:srgbClr val="003366"/>
                </a:solidFill>
                <a:latin typeface="Calibri"/>
                <a:cs typeface="Calibri"/>
              </a:rPr>
              <a:t> δικαιωμάτων)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7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0-CF0D-45B7-8AFA-BB55D77B863D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CF0D-45B7-8AFA-BB55D77B863D}"/>
              </c:ext>
            </c:extLst>
          </c:dPt>
          <c:cat>
            <c:numRef>
              <c:f>ΔΙΚ_ΑΝΑ_ΜΗΝΑ_ΤΙΜΕΣ!$D$1:$W$1</c:f>
              <c:numCache>
                <c:formatCode>[$-408]mmm\-yy;@</c:formatCode>
                <c:ptCount val="20"/>
                <c:pt idx="0">
                  <c:v>43555</c:v>
                </c:pt>
                <c:pt idx="1">
                  <c:v>43585</c:v>
                </c:pt>
                <c:pt idx="2">
                  <c:v>43616</c:v>
                </c:pt>
                <c:pt idx="3">
                  <c:v>43646</c:v>
                </c:pt>
                <c:pt idx="4">
                  <c:v>43677</c:v>
                </c:pt>
                <c:pt idx="5">
                  <c:v>43708</c:v>
                </c:pt>
                <c:pt idx="6">
                  <c:v>43738</c:v>
                </c:pt>
                <c:pt idx="7">
                  <c:v>43769</c:v>
                </c:pt>
                <c:pt idx="8">
                  <c:v>43770</c:v>
                </c:pt>
                <c:pt idx="9">
                  <c:v>43830</c:v>
                </c:pt>
                <c:pt idx="10">
                  <c:v>43861</c:v>
                </c:pt>
                <c:pt idx="11">
                  <c:v>43890</c:v>
                </c:pt>
                <c:pt idx="12">
                  <c:v>43921</c:v>
                </c:pt>
                <c:pt idx="13">
                  <c:v>43951</c:v>
                </c:pt>
                <c:pt idx="14">
                  <c:v>43982</c:v>
                </c:pt>
                <c:pt idx="15">
                  <c:v>44012</c:v>
                </c:pt>
                <c:pt idx="16">
                  <c:v>44043</c:v>
                </c:pt>
                <c:pt idx="17">
                  <c:v>44074</c:v>
                </c:pt>
                <c:pt idx="18">
                  <c:v>44091</c:v>
                </c:pt>
                <c:pt idx="19">
                  <c:v>44091</c:v>
                </c:pt>
              </c:numCache>
            </c:numRef>
          </c:cat>
          <c:val>
            <c:numRef>
              <c:f>ΔΙΚ_ΑΝΑ_ΜΗΝΑ_ΤΙΜΕΣ!$D$37:$W$37</c:f>
              <c:numCache>
                <c:formatCode>0.00%</c:formatCode>
                <c:ptCount val="20"/>
                <c:pt idx="0">
                  <c:v>7.314621907968448E-2</c:v>
                </c:pt>
                <c:pt idx="1">
                  <c:v>0.13385648683414184</c:v>
                </c:pt>
                <c:pt idx="2">
                  <c:v>0.18029107609063083</c:v>
                </c:pt>
                <c:pt idx="3">
                  <c:v>0.21623593357870546</c:v>
                </c:pt>
                <c:pt idx="4">
                  <c:v>0.25022695071085832</c:v>
                </c:pt>
                <c:pt idx="5">
                  <c:v>0.27989379389290386</c:v>
                </c:pt>
                <c:pt idx="6">
                  <c:v>0.32832642414014712</c:v>
                </c:pt>
                <c:pt idx="7">
                  <c:v>0.39104069698900923</c:v>
                </c:pt>
                <c:pt idx="8">
                  <c:v>0.44773062874044572</c:v>
                </c:pt>
                <c:pt idx="9">
                  <c:v>0.49690287410817607</c:v>
                </c:pt>
                <c:pt idx="10">
                  <c:v>0.53004327752412328</c:v>
                </c:pt>
                <c:pt idx="11">
                  <c:v>0.55731394266283052</c:v>
                </c:pt>
                <c:pt idx="12">
                  <c:v>0.56873427340418703</c:v>
                </c:pt>
                <c:pt idx="13">
                  <c:v>0.57637448898400234</c:v>
                </c:pt>
                <c:pt idx="14">
                  <c:v>0.58697548441940894</c:v>
                </c:pt>
                <c:pt idx="15">
                  <c:v>0.60437330491062402</c:v>
                </c:pt>
                <c:pt idx="16">
                  <c:v>0.6187813865096351</c:v>
                </c:pt>
                <c:pt idx="17">
                  <c:v>0.62674180818766745</c:v>
                </c:pt>
                <c:pt idx="18">
                  <c:v>0.63184191202271223</c:v>
                </c:pt>
                <c:pt idx="19">
                  <c:v>0.6336964952354559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D-45B7-8AFA-BB55D77B8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12000"/>
        <c:axId val="88513536"/>
      </c:barChart>
      <c:dateAx>
        <c:axId val="88512000"/>
        <c:scaling>
          <c:orientation val="minMax"/>
        </c:scaling>
        <c:delete val="0"/>
        <c:axPos val="b"/>
        <c:numFmt formatCode="[$-408]mmm\-yy;@" sourceLinked="0"/>
        <c:majorTickMark val="out"/>
        <c:minorTickMark val="none"/>
        <c:tickLblPos val="nextTo"/>
        <c:txPr>
          <a:bodyPr rot="-18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8851353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88513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88512000"/>
        <c:crosses val="autoZero"/>
        <c:crossBetween val="between"/>
      </c:valAx>
    </c:plotArea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790B-D4DE-4FB9-BCDE-8E26DC5025AF}" type="datetimeFigureOut">
              <a:rPr lang="el-GR" smtClean="0"/>
              <a:pPr/>
              <a:t>23/9/2020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059E-5204-4B7B-9D16-6238E604F2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541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l-GR" altLang="el-G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l-GR" altLang="el-G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l-GR" altLang="el-G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441F7B43-74DC-46E5-9D4C-17741F3B7F1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84269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15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16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>
                <a:solidFill>
                  <a:prstClr val="black"/>
                </a:solidFill>
              </a:rPr>
              <a:pPr/>
              <a:t>18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2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3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4281229" y="10154503"/>
            <a:ext cx="3276683" cy="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62" tIns="50130" rIns="100262" bIns="50130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EF2242-DEB1-47B9-9223-3DDB6D80C954}" type="slidenum">
              <a:rPr lang="el-GR" altLang="el-GR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41375"/>
            <a:ext cx="5278438" cy="3957638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309" y="5053447"/>
            <a:ext cx="5547057" cy="4805195"/>
          </a:xfrm>
          <a:noFill/>
        </p:spPr>
        <p:txBody>
          <a:bodyPr/>
          <a:lstStyle/>
          <a:p>
            <a:pPr eaLnBrk="1" hangingPunct="1"/>
            <a:endParaRPr lang="en-US" altLang="el-G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9961F3-0B87-487A-89C2-0F444BCE5BEC}" type="slidenum">
              <a:rPr lang="el-GR" altLang="el-GR"/>
              <a:pPr/>
              <a:t>5</a:t>
            </a:fld>
            <a:endParaRPr lang="el-GR" altLang="el-GR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4EDC0B-2435-40B3-B2BF-B93814EBB84B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E832D-32F0-4AD1-89D0-4C13265207C3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6C177-5457-437C-9593-7F0B2329471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4417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421410-2652-44F0-983C-721C6654CF3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220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8502F9-6EE1-4688-851D-B33691E8517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430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B7576B-4495-4A58-A9F2-FA35E8C372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516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DA240A-E339-4E5A-8F44-4A2AAEE532B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2550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BEE524-ABBD-4B53-BA43-64828FB1E91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4308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F3246C-3D82-499E-90DF-D988BB16080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145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269337-E01A-4E46-80B2-D3F4342BBF2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0751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ADC084-274F-49E7-B292-DA580A405FA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112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EDE15-7125-4A50-BEE5-DCE5E18E24A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28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2B440-EF6A-4FDE-B463-8CE9DEC9464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381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Πατήστε για επεξεργασία της μορφής κειμένου του τίτλου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Πατήστε για επεξεργασία της μορφής κειμένου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l-GR" alt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1191A287-189B-489C-9CB4-368BE397FC20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6" y="3215329"/>
            <a:ext cx="3311980" cy="199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54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8360" y="755500"/>
            <a:ext cx="8136904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Trebuchet MS" panose="020B0603020202020204" pitchFamily="34" charset="0"/>
              </a:rPr>
              <a:t>ΣΥΣΚΕΨΗ </a:t>
            </a:r>
          </a:p>
          <a:p>
            <a:r>
              <a:rPr lang="el-GR" sz="4000" dirty="0">
                <a:latin typeface="Trebuchet MS" panose="020B0603020202020204" pitchFamily="34" charset="0"/>
              </a:rPr>
              <a:t>ΓΙΑ ΤΗΝ ΟΛΟΚΛΗΡΩΣΗ </a:t>
            </a:r>
          </a:p>
          <a:p>
            <a:r>
              <a:rPr lang="el-GR" sz="4000" dirty="0">
                <a:latin typeface="Trebuchet MS" panose="020B0603020202020204" pitchFamily="34" charset="0"/>
              </a:rPr>
              <a:t>ΤΗΣ ΑΝΑΡΤΗΣΗΣ </a:t>
            </a:r>
          </a:p>
          <a:p>
            <a:r>
              <a:rPr lang="el-GR" sz="4000" dirty="0">
                <a:latin typeface="Trebuchet MS" panose="020B0603020202020204" pitchFamily="34" charset="0"/>
              </a:rPr>
              <a:t>ΣΤΟ ΔΗΜΟ ΤΗΣ ΑΘΗΝΑΣ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2080" y="3735238"/>
            <a:ext cx="634558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ΥΠΟΥΡΓΕΙΟ ΠΕΡΙΒΑΛΛΟΝΤΟΣ</a:t>
            </a:r>
          </a:p>
          <a:p>
            <a:pPr algn="ctr"/>
            <a:r>
              <a:rPr lang="el-GR" sz="2800" dirty="0">
                <a:latin typeface="Trebuchet MS" panose="020B0603020202020204" pitchFamily="34" charset="0"/>
              </a:rPr>
              <a:t>ΔΗΜΟΣ ΑΘΗΝΑΙΩΝ</a:t>
            </a:r>
          </a:p>
          <a:p>
            <a:pPr algn="ctr"/>
            <a:r>
              <a:rPr lang="el-GR" sz="2800" dirty="0">
                <a:latin typeface="Trebuchet MS" panose="020B0603020202020204" pitchFamily="34" charset="0"/>
              </a:rPr>
              <a:t>ΕΛΛΗΝΙΚΟ ΚΤΗΜΑΤΟΛΟΓΙΟ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960" y="5428630"/>
            <a:ext cx="576064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ΤΕΤΑΡΤΗ 23 ΣΕΠΤΕΜΒΡΙΟΥ 2020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6429506"/>
            <a:ext cx="1807914" cy="8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57" y="6405865"/>
            <a:ext cx="1664309" cy="9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888" y="304006"/>
            <a:ext cx="78015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ΠΩΣ ΕΠΙΚΟΙΝΩΝΗΣΑΜΕ ΤΟ ΚΤΗΜΑΤΟΛΟΓΙΟ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98327" y="797090"/>
            <a:ext cx="7052716" cy="391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lvl="8" indent="0">
              <a:lnSpc>
                <a:spcPct val="150000"/>
              </a:lnSpc>
            </a:pPr>
            <a:endParaRPr lang="el-GR" altLang="el-GR" sz="1600" b="1" dirty="0">
              <a:latin typeface="Trebuchet MS" pitchFamily="32" charset="0"/>
            </a:endParaRPr>
          </a:p>
          <a:p>
            <a:pPr marL="0" lvl="8" indent="0">
              <a:lnSpc>
                <a:spcPct val="150000"/>
              </a:lnSpc>
            </a:pPr>
            <a:endParaRPr lang="el-GR" altLang="el-GR" sz="1600" b="1" dirty="0">
              <a:latin typeface="Trebuchet MS" pitchFamily="32" charset="0"/>
            </a:endParaRPr>
          </a:p>
          <a:p>
            <a:pPr marL="285750" lvl="8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latin typeface="Trebuchet MS" pitchFamily="32" charset="0"/>
              </a:rPr>
              <a:t>Ειδοποιήσαμε</a:t>
            </a:r>
            <a:r>
              <a:rPr lang="el-GR" altLang="el-GR" dirty="0">
                <a:latin typeface="Trebuchet MS" pitchFamily="32" charset="0"/>
              </a:rPr>
              <a:t> 4.000.000 ιδιοκτήτες μέσω του </a:t>
            </a:r>
            <a:r>
              <a:rPr lang="en-US" altLang="el-GR" dirty="0" err="1">
                <a:latin typeface="Trebuchet MS" pitchFamily="32" charset="0"/>
              </a:rPr>
              <a:t>TaxisNet</a:t>
            </a:r>
            <a:endParaRPr lang="el-GR" altLang="el-GR" dirty="0">
              <a:latin typeface="Trebuchet MS" pitchFamily="32" charset="0"/>
            </a:endParaRPr>
          </a:p>
          <a:p>
            <a:pPr marL="285750" lvl="8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latin typeface="Trebuchet MS" pitchFamily="32" charset="0"/>
              </a:rPr>
              <a:t>Προβληθήκαμε</a:t>
            </a:r>
            <a:r>
              <a:rPr lang="el-GR" altLang="el-GR" dirty="0">
                <a:latin typeface="Trebuchet MS" pitchFamily="32" charset="0"/>
              </a:rPr>
              <a:t> στις 120 μεγαλύτερες πανελλαδικές και περιφερειακές ιστοσελίδες </a:t>
            </a:r>
          </a:p>
          <a:p>
            <a:pPr marL="285750" lvl="8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latin typeface="Trebuchet MS" pitchFamily="32" charset="0"/>
              </a:rPr>
              <a:t>Ανανεώσαμε</a:t>
            </a:r>
            <a:r>
              <a:rPr lang="el-GR" altLang="el-GR" dirty="0">
                <a:latin typeface="Trebuchet MS" pitchFamily="32" charset="0"/>
              </a:rPr>
              <a:t> την ιστοσελίδα του Κτηματολογίου</a:t>
            </a:r>
          </a:p>
          <a:p>
            <a:pPr marL="285750" lvl="8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latin typeface="Trebuchet MS" pitchFamily="32" charset="0"/>
              </a:rPr>
              <a:t>Δημιουργήσαμε</a:t>
            </a:r>
            <a:r>
              <a:rPr lang="el-GR" altLang="el-GR" dirty="0">
                <a:latin typeface="Trebuchet MS" pitchFamily="32" charset="0"/>
              </a:rPr>
              <a:t> επίσημους λογαριασμούς στα Μέσα Κοινωνικής Δικτύωσης</a:t>
            </a:r>
          </a:p>
          <a:p>
            <a:pPr marL="285750" lvl="8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dirty="0">
                <a:latin typeface="Trebuchet MS" pitchFamily="32" charset="0"/>
              </a:rPr>
              <a:t>Συνεντεύξεις, αφιερώματα, άρθρα ενημέρωσης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5686832"/>
            <a:ext cx="1634507" cy="15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12" y="5539602"/>
            <a:ext cx="3960000" cy="18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60588" y="3567006"/>
            <a:ext cx="8064896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1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8283" y="304006"/>
            <a:ext cx="7286594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rebuchet MS" panose="020B0603020202020204" pitchFamily="34" charset="0"/>
              </a:rPr>
              <a:t>Η ΑΝΑΡΤΗΣΗ ΣΤΟ ΔΗΜΟ ΤΗΣ ΑΘΗΝΑΣ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2511" y="971525"/>
            <a:ext cx="771814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Trebuchet MS" panose="020B0603020202020204" pitchFamily="34" charset="0"/>
              </a:rPr>
              <a:t>Ξεκίνησε 1</a:t>
            </a:r>
            <a:r>
              <a:rPr lang="el-GR" sz="2000" baseline="30000" dirty="0">
                <a:latin typeface="Trebuchet MS" panose="020B0603020202020204" pitchFamily="34" charset="0"/>
              </a:rPr>
              <a:t>η</a:t>
            </a:r>
            <a:r>
              <a:rPr lang="el-GR" sz="2000" dirty="0">
                <a:latin typeface="Trebuchet MS" panose="020B0603020202020204" pitchFamily="34" charset="0"/>
              </a:rPr>
              <a:t> Ιουνίου 2020.</a:t>
            </a:r>
          </a:p>
          <a:p>
            <a:pPr algn="ctr"/>
            <a:r>
              <a:rPr lang="el-GR" sz="2000" dirty="0">
                <a:latin typeface="Trebuchet MS" panose="020B0603020202020204" pitchFamily="34" charset="0"/>
              </a:rPr>
              <a:t>Οι πολίτες έλεγξαν και επιβεβαίωσαν ή διόρθωσαν</a:t>
            </a:r>
          </a:p>
          <a:p>
            <a:pPr algn="ctr"/>
            <a:r>
              <a:rPr lang="el-GR" sz="2000" dirty="0">
                <a:latin typeface="Trebuchet MS" panose="020B0603020202020204" pitchFamily="34" charset="0"/>
              </a:rPr>
              <a:t>την καταγραφή της ακίνητης περιουσίας τους. </a:t>
            </a:r>
          </a:p>
          <a:p>
            <a:pPr algn="ctr"/>
            <a:r>
              <a:rPr lang="el-GR" sz="2000" dirty="0">
                <a:latin typeface="Trebuchet MS" panose="020B0603020202020204" pitchFamily="34" charset="0"/>
              </a:rPr>
              <a:t>Η τελική προθεσμία είναι η 1</a:t>
            </a:r>
            <a:r>
              <a:rPr lang="el-GR" sz="2000" baseline="30000" dirty="0">
                <a:latin typeface="Trebuchet MS" panose="020B0603020202020204" pitchFamily="34" charset="0"/>
              </a:rPr>
              <a:t>η</a:t>
            </a:r>
            <a:r>
              <a:rPr lang="el-GR" sz="2000" dirty="0">
                <a:latin typeface="Trebuchet MS" panose="020B0603020202020204" pitchFamily="34" charset="0"/>
              </a:rPr>
              <a:t> Οκτωβρίου 2020</a:t>
            </a:r>
          </a:p>
        </p:txBody>
      </p:sp>
      <p:pic>
        <p:nvPicPr>
          <p:cNvPr id="3075" name="Picture 3" descr="cda18160-356c-4d11-b0cb-3372a1cdf6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7" y="2245833"/>
            <a:ext cx="8423687" cy="420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95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95133" y="304006"/>
            <a:ext cx="726397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rebuchet MS" panose="020B0603020202020204" pitchFamily="34" charset="0"/>
              </a:rPr>
              <a:t> Η ΑΝΑΡΤΗΣΗ ΣΤΟ ΔΗΜΟ ΤΗΣ ΑΘΗΝΑΣ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856" y="2535125"/>
            <a:ext cx="8280920" cy="421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dirty="0">
              <a:latin typeface="Trebuchet MS" panose="020B0603020202020204" pitchFamily="34" charset="0"/>
            </a:endParaRPr>
          </a:p>
          <a:p>
            <a:endParaRPr lang="el-GR" sz="2400" dirty="0">
              <a:latin typeface="Trebuchet MS" panose="020B0603020202020204" pitchFamily="34" charset="0"/>
            </a:endParaRPr>
          </a:p>
          <a:p>
            <a:endParaRPr lang="el-GR" sz="2400" dirty="0">
              <a:latin typeface="Trebuchet MS" panose="020B0603020202020204" pitchFamily="34" charset="0"/>
            </a:endParaRPr>
          </a:p>
          <a:p>
            <a:endParaRPr lang="el-GR" sz="2400" dirty="0">
              <a:latin typeface="Trebuchet MS" panose="020B0603020202020204" pitchFamily="34" charset="0"/>
            </a:endParaRPr>
          </a:p>
          <a:p>
            <a:pPr algn="ctr"/>
            <a:r>
              <a:rPr lang="el-GR" sz="2400" dirty="0">
                <a:latin typeface="Trebuchet MS" panose="020B0603020202020204" pitchFamily="34" charset="0"/>
              </a:rPr>
              <a:t>Για πρώτη φορά όλα ψηφιακά! </a:t>
            </a:r>
          </a:p>
          <a:p>
            <a:pPr algn="ctr"/>
            <a:endParaRPr lang="el-GR" sz="2400" dirty="0">
              <a:latin typeface="Trebuchet MS" panose="020B0603020202020204" pitchFamily="34" charset="0"/>
            </a:endParaRPr>
          </a:p>
          <a:p>
            <a:pPr algn="ctr"/>
            <a:r>
              <a:rPr lang="el-GR" sz="2400" dirty="0">
                <a:latin typeface="Trebuchet MS" panose="020B0603020202020204" pitchFamily="34" charset="0"/>
              </a:rPr>
              <a:t>Μέσα σε ελάχιστα λεπτά και με λίγα κλικ, ο πολίτης ελέγχει και διορθώνει τυχόν λάθη στην ιδιοκτησία του.</a:t>
            </a:r>
          </a:p>
          <a:p>
            <a:pPr algn="ctr"/>
            <a:endParaRPr lang="el-GR" sz="2400" dirty="0">
              <a:latin typeface="Trebuchet MS" panose="020B0603020202020204" pitchFamily="34" charset="0"/>
            </a:endParaRPr>
          </a:p>
          <a:p>
            <a:pPr algn="ctr"/>
            <a:r>
              <a:rPr lang="el-GR" sz="2400" dirty="0">
                <a:latin typeface="Trebuchet MS" panose="020B0603020202020204" pitchFamily="34" charset="0"/>
              </a:rPr>
              <a:t>Χωρίς ταλαιπωρία</a:t>
            </a:r>
          </a:p>
          <a:p>
            <a:pPr algn="ctr"/>
            <a:r>
              <a:rPr lang="el-GR" sz="2400" dirty="0">
                <a:latin typeface="Trebuchet MS" panose="020B0603020202020204" pitchFamily="34" charset="0"/>
              </a:rPr>
              <a:t>Χωρίς άσκοπες μετακινήσεις</a:t>
            </a:r>
          </a:p>
          <a:p>
            <a:pPr algn="ctr"/>
            <a:r>
              <a:rPr lang="el-GR" sz="2400" dirty="0">
                <a:latin typeface="Trebuchet MS" panose="020B0603020202020204" pitchFamily="34" charset="0"/>
              </a:rPr>
              <a:t>Χωρίς γραφειοκρατία</a:t>
            </a:r>
          </a:p>
        </p:txBody>
      </p:sp>
      <p:pic>
        <p:nvPicPr>
          <p:cNvPr id="8196" name="Picture 4" descr="Ψηφιακά όλα τα δικαιολογητικά στα κτηματολογικά γραφεία Dikaiologitika -  ΕΙΔΗΣΕΙ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87" y="859705"/>
            <a:ext cx="5840264" cy="29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2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2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8344" y="304006"/>
            <a:ext cx="7272307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rebuchet MS" panose="020B0603020202020204" pitchFamily="34" charset="0"/>
              </a:rPr>
              <a:t>Η ΑΝΑΡΤΗΣΗ ΣΤΟ ΔΗΜΟ ΤΗΣ ΑΘΗΝΑΣ</a:t>
            </a:r>
          </a:p>
        </p:txBody>
      </p:sp>
      <p:sp>
        <p:nvSpPr>
          <p:cNvPr id="2" name="Rectangle 1"/>
          <p:cNvSpPr/>
          <p:nvPr/>
        </p:nvSpPr>
        <p:spPr>
          <a:xfrm>
            <a:off x="925687" y="854285"/>
            <a:ext cx="7942152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  Συνολικά Δικαιώματα</a:t>
            </a:r>
            <a:r>
              <a:rPr lang="en-US" dirty="0">
                <a:latin typeface="Trebuchet MS" panose="020B0603020202020204" pitchFamily="34" charset="0"/>
              </a:rPr>
              <a:t>: </a:t>
            </a:r>
            <a:r>
              <a:rPr lang="el-GR" dirty="0">
                <a:latin typeface="Trebuchet MS" panose="020B0603020202020204" pitchFamily="34" charset="0"/>
              </a:rPr>
              <a:t>1,3 εκάτ </a:t>
            </a:r>
          </a:p>
          <a:p>
            <a:r>
              <a:rPr lang="el-GR" b="1" dirty="0">
                <a:latin typeface="Trebuchet MS" panose="020B0603020202020204" pitchFamily="34" charset="0"/>
              </a:rPr>
              <a:t>  Αιτήσεις:</a:t>
            </a:r>
          </a:p>
          <a:p>
            <a:r>
              <a:rPr lang="el-GR" dirty="0">
                <a:latin typeface="Trebuchet MS" panose="020B0603020202020204" pitchFamily="34" charset="0"/>
              </a:rPr>
              <a:t> -Διόρθωσης: 8.000  </a:t>
            </a:r>
          </a:p>
          <a:p>
            <a:r>
              <a:rPr lang="el-GR" dirty="0">
                <a:latin typeface="Trebuchet MS" panose="020B0603020202020204" pitchFamily="34" charset="0"/>
              </a:rPr>
              <a:t> -Διόρθωσης απλών σφαλμάτων: 25.300. </a:t>
            </a:r>
          </a:p>
          <a:p>
            <a:r>
              <a:rPr lang="el-GR" b="1" dirty="0">
                <a:latin typeface="Trebuchet MS" panose="020B0603020202020204" pitchFamily="34" charset="0"/>
              </a:rPr>
              <a:t>                                                                           Νέες Δηλώσεις</a:t>
            </a:r>
            <a:r>
              <a:rPr lang="el-GR" dirty="0">
                <a:latin typeface="Trebuchet MS" panose="020B0603020202020204" pitchFamily="34" charset="0"/>
              </a:rPr>
              <a:t> : 16.300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271835"/>
            <a:ext cx="7499935" cy="51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6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Η ΕΠΙΚΟΙΝΩΝΙΑ ΤΗΣ ΑΝΑΡΤΗΣΗΣ ΣΤΗΝ ΑΘΗΝΑ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3238" y="1403573"/>
            <a:ext cx="9069387" cy="474799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" y="-51216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07864" y="1475581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solidFill>
                  <a:srgbClr val="000000"/>
                </a:solidFill>
                <a:latin typeface="Trebuchet MS" pitchFamily="32" charset="0"/>
              </a:rPr>
              <a:t>Στείλαμε</a:t>
            </a:r>
            <a:r>
              <a:rPr lang="el-GR" altLang="el-GR" dirty="0">
                <a:solidFill>
                  <a:srgbClr val="000000"/>
                </a:solidFill>
                <a:latin typeface="Trebuchet MS" pitchFamily="32" charset="0"/>
              </a:rPr>
              <a:t> ταχυδρομικά σε κάθε πολίτη την καταγραφή της ιδιοκτησίας του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solidFill>
                  <a:srgbClr val="000000"/>
                </a:solidFill>
                <a:latin typeface="Trebuchet MS" pitchFamily="32" charset="0"/>
              </a:rPr>
              <a:t>Προβληθήκαμε</a:t>
            </a:r>
            <a:r>
              <a:rPr lang="el-GR" altLang="el-GR" dirty="0">
                <a:solidFill>
                  <a:srgbClr val="000000"/>
                </a:solidFill>
                <a:latin typeface="Trebuchet MS" pitchFamily="32" charset="0"/>
              </a:rPr>
              <a:t> στις 60 μεγαλύτερες πανελλαδικές ιστοσελίδες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solidFill>
                  <a:srgbClr val="000000"/>
                </a:solidFill>
                <a:latin typeface="Trebuchet MS" pitchFamily="32" charset="0"/>
              </a:rPr>
              <a:t>Προχωρήσαμε</a:t>
            </a:r>
            <a:r>
              <a:rPr lang="el-GR" altLang="el-GR" dirty="0">
                <a:solidFill>
                  <a:srgbClr val="000000"/>
                </a:solidFill>
                <a:latin typeface="Trebuchet MS" pitchFamily="32" charset="0"/>
              </a:rPr>
              <a:t> σε στρατηγική συνεργασία με τον ΑΘΗΝΑ 984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solidFill>
                  <a:srgbClr val="000000"/>
                </a:solidFill>
                <a:latin typeface="Trebuchet MS" pitchFamily="32" charset="0"/>
              </a:rPr>
              <a:t>Προβληθήκαμε</a:t>
            </a:r>
            <a:r>
              <a:rPr lang="el-GR" altLang="el-GR" dirty="0">
                <a:solidFill>
                  <a:srgbClr val="000000"/>
                </a:solidFill>
                <a:latin typeface="Trebuchet MS" pitchFamily="32" charset="0"/>
              </a:rPr>
              <a:t> σε δεκάδες Στάσεις Λεωφορείων της Αθήνας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altLang="el-GR" b="1" dirty="0">
                <a:solidFill>
                  <a:srgbClr val="000000"/>
                </a:solidFill>
                <a:latin typeface="Trebuchet MS" pitchFamily="32" charset="0"/>
              </a:rPr>
              <a:t>Προχωρήσαμε</a:t>
            </a:r>
            <a:r>
              <a:rPr lang="el-GR" altLang="el-GR" dirty="0">
                <a:solidFill>
                  <a:srgbClr val="000000"/>
                </a:solidFill>
                <a:latin typeface="Trebuchet MS" pitchFamily="32" charset="0"/>
              </a:rPr>
              <a:t> σε συνεντεύξεις, αφιερώματα, άρθρα στα ΜΜΕ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4715940"/>
            <a:ext cx="1872000" cy="28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4811861"/>
            <a:ext cx="3204000" cy="269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5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2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8344" y="304006"/>
            <a:ext cx="7272307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rebuchet MS" panose="020B0603020202020204" pitchFamily="34" charset="0"/>
              </a:rPr>
              <a:t>Η ΑΝΑΡΤΗΣΗ ΣΤΟ ΔΗΜΟ ΤΗΣ ΑΘΗΝΑΣ</a:t>
            </a:r>
          </a:p>
        </p:txBody>
      </p:sp>
      <p:sp>
        <p:nvSpPr>
          <p:cNvPr id="2" name="Rectangle 1"/>
          <p:cNvSpPr/>
          <p:nvPr/>
        </p:nvSpPr>
        <p:spPr>
          <a:xfrm>
            <a:off x="925687" y="854285"/>
            <a:ext cx="794215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1880" y="1801412"/>
            <a:ext cx="8279458" cy="284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Trebuchet MS" panose="020B0603020202020204" pitchFamily="34" charset="0"/>
              </a:rPr>
              <a:t>Χαρακτηριστικά Ανάρτησης</a:t>
            </a:r>
            <a:r>
              <a:rPr lang="en-US" sz="2400" dirty="0">
                <a:latin typeface="Trebuchet MS" panose="020B0603020202020204" pitchFamily="34" charset="0"/>
              </a:rPr>
              <a:t>:</a:t>
            </a:r>
            <a:endParaRPr lang="el-GR" sz="2400" dirty="0">
              <a:latin typeface="Trebuchet MS" panose="020B0603020202020204" pitchFamily="34" charset="0"/>
            </a:endParaRPr>
          </a:p>
          <a:p>
            <a:endParaRPr lang="el-GR" sz="2400" dirty="0">
              <a:latin typeface="Trebuchet MS" panose="020B0603020202020204" pitchFamily="34" charset="0"/>
            </a:endParaRPr>
          </a:p>
          <a:p>
            <a:endParaRPr lang="el-GR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Trebuchet MS" panose="020B0603020202020204" pitchFamily="34" charset="0"/>
              </a:rPr>
              <a:t>Κινητικότητα σε μεταβιβάσεις </a:t>
            </a:r>
            <a:r>
              <a:rPr lang="en-US" sz="2400" dirty="0">
                <a:latin typeface="Trebuchet MS" panose="020B0603020202020204" pitchFamily="34" charset="0"/>
              </a:rPr>
              <a:t>          </a:t>
            </a:r>
            <a:r>
              <a:rPr lang="el-GR" sz="2400" dirty="0">
                <a:latin typeface="Trebuchet MS" panose="020B0603020202020204" pitchFamily="34" charset="0"/>
              </a:rPr>
              <a:t>υψηλή ποιότητα στοιχείων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Trebuchet MS" panose="020B0603020202020204" pitchFamily="34" charset="0"/>
              </a:rPr>
              <a:t>Πορεία Κτηματογράφησης          σε γενικές γραμμές χωρίς λάθη. </a:t>
            </a:r>
          </a:p>
        </p:txBody>
      </p:sp>
      <p:sp>
        <p:nvSpPr>
          <p:cNvPr id="5" name="Δεξιό βέλος 4"/>
          <p:cNvSpPr/>
          <p:nvPr/>
        </p:nvSpPr>
        <p:spPr bwMode="auto">
          <a:xfrm>
            <a:off x="5688384" y="2817441"/>
            <a:ext cx="756000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Δεξιό βέλος 9"/>
          <p:cNvSpPr/>
          <p:nvPr/>
        </p:nvSpPr>
        <p:spPr bwMode="auto">
          <a:xfrm>
            <a:off x="5186367" y="3798418"/>
            <a:ext cx="756000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1669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9970" y="304006"/>
            <a:ext cx="8406806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Trebuchet MS" panose="020B0603020202020204" pitchFamily="34" charset="0"/>
              </a:rPr>
              <a:t>ΔΥΝΑΤΟΤΗΤΕΣ ΣΥΝΕΡΓΑΣΙΑΣ ΔΗΜΟΥ ΑΘΗΝΑΣ - ΚΤΗΜΑΤΟΛΟΓΙΟΥ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158" y="1475581"/>
            <a:ext cx="8614179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l-GR" sz="2000" dirty="0">
                <a:latin typeface="Trebuchet MS" panose="020B0603020202020204" pitchFamily="34" charset="0"/>
              </a:rPr>
              <a:t>Επιβεβαίωση Τέλους Ακίνητης Περιουσίας από τα στοιχεία του Κτηματολογίου</a:t>
            </a:r>
          </a:p>
          <a:p>
            <a:endParaRPr lang="el-GR" sz="20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l-GR" sz="2000" dirty="0">
                <a:latin typeface="Trebuchet MS" panose="020B0603020202020204" pitchFamily="34" charset="0"/>
              </a:rPr>
              <a:t> Διαχείριση της Δημοτικής ακίνητης περιουσίας</a:t>
            </a:r>
          </a:p>
          <a:p>
            <a:endParaRPr lang="el-GR" sz="20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l-GR" sz="2000" dirty="0">
                <a:latin typeface="Trebuchet MS" panose="020B0603020202020204" pitchFamily="34" charset="0"/>
              </a:rPr>
              <a:t>Εργαλείο χωροταξικής πολιτικής για τη</a:t>
            </a:r>
            <a:r>
              <a:rPr lang="en-US" sz="2000" dirty="0">
                <a:latin typeface="Trebuchet MS" panose="020B0603020202020204" pitchFamily="34" charset="0"/>
              </a:rPr>
              <a:t>:</a:t>
            </a:r>
            <a:endParaRPr lang="el-GR" sz="2000" dirty="0">
              <a:latin typeface="Trebuchet MS" panose="020B0603020202020204" pitchFamily="34" charset="0"/>
            </a:endParaRPr>
          </a:p>
          <a:p>
            <a:endParaRPr lang="el-GR" sz="2000" dirty="0">
              <a:latin typeface="Trebuchet MS" panose="020B0603020202020204" pitchFamily="34" charset="0"/>
            </a:endParaRPr>
          </a:p>
          <a:p>
            <a:r>
              <a:rPr lang="el-GR" sz="2000" b="1" dirty="0">
                <a:latin typeface="Trebuchet MS" panose="020B0603020202020204" pitchFamily="34" charset="0"/>
              </a:rPr>
              <a:t>          -</a:t>
            </a:r>
            <a:r>
              <a:rPr lang="en-US" sz="2000" b="1" dirty="0">
                <a:latin typeface="Trebuchet MS" panose="020B0603020202020204" pitchFamily="34" charset="0"/>
              </a:rPr>
              <a:t>B</a:t>
            </a:r>
            <a:r>
              <a:rPr lang="el-GR" sz="2000" b="1" dirty="0">
                <a:latin typeface="Trebuchet MS" panose="020B0603020202020204" pitchFamily="34" charset="0"/>
              </a:rPr>
              <a:t>ελτιστοποίηση </a:t>
            </a:r>
            <a:r>
              <a:rPr lang="el-GR" sz="2000" dirty="0">
                <a:latin typeface="Trebuchet MS" panose="020B0603020202020204" pitchFamily="34" charset="0"/>
              </a:rPr>
              <a:t>της αποκομιδής απορριμμάτων</a:t>
            </a:r>
          </a:p>
          <a:p>
            <a:endParaRPr lang="el-GR" sz="2000" dirty="0">
              <a:latin typeface="Trebuchet MS" panose="020B0603020202020204" pitchFamily="34" charset="0"/>
            </a:endParaRPr>
          </a:p>
          <a:p>
            <a:r>
              <a:rPr lang="el-GR" sz="2000" b="1" dirty="0">
                <a:latin typeface="Trebuchet MS" panose="020B0603020202020204" pitchFamily="34" charset="0"/>
              </a:rPr>
              <a:t>          -Διαχείριση</a:t>
            </a:r>
            <a:r>
              <a:rPr lang="el-GR" sz="2000" dirty="0">
                <a:latin typeface="Trebuchet MS" panose="020B0603020202020204" pitchFamily="34" charset="0"/>
              </a:rPr>
              <a:t> των κοινόχρηστων χώρων</a:t>
            </a:r>
          </a:p>
          <a:p>
            <a:endParaRPr lang="el-GR" sz="2000" dirty="0">
              <a:latin typeface="Trebuchet MS" panose="020B0603020202020204" pitchFamily="34" charset="0"/>
            </a:endParaRPr>
          </a:p>
          <a:p>
            <a:r>
              <a:rPr lang="el-GR" sz="2000" dirty="0">
                <a:latin typeface="Trebuchet MS" panose="020B0603020202020204" pitchFamily="34" charset="0"/>
              </a:rPr>
              <a:t>          -</a:t>
            </a:r>
            <a:r>
              <a:rPr lang="el-GR" sz="2000" b="1" dirty="0">
                <a:latin typeface="Trebuchet MS" panose="020B0603020202020204" pitchFamily="34" charset="0"/>
              </a:rPr>
              <a:t>Ολοκλήρωση</a:t>
            </a:r>
            <a:r>
              <a:rPr lang="el-GR" sz="2000" dirty="0">
                <a:latin typeface="Trebuchet MS" panose="020B0603020202020204" pitchFamily="34" charset="0"/>
              </a:rPr>
              <a:t> της ανάπλασης του Ελαιώνα </a:t>
            </a:r>
          </a:p>
          <a:p>
            <a:r>
              <a:rPr lang="el-GR" sz="2000" dirty="0">
                <a:latin typeface="Trebuchet MS" panose="020B0603020202020204" pitchFamily="34" charset="0"/>
              </a:rPr>
              <a:t>          </a:t>
            </a:r>
          </a:p>
          <a:p>
            <a:r>
              <a:rPr lang="el-GR" sz="2000" dirty="0">
                <a:latin typeface="Trebuchet MS" panose="020B0603020202020204" pitchFamily="34" charset="0"/>
              </a:rPr>
              <a:t>          - Άλλες </a:t>
            </a:r>
            <a:r>
              <a:rPr lang="el-GR" sz="2000" b="1" dirty="0">
                <a:latin typeface="Trebuchet MS" panose="020B0603020202020204" pitchFamily="34" charset="0"/>
              </a:rPr>
              <a:t>αναπλάσεις</a:t>
            </a:r>
            <a:r>
              <a:rPr lang="el-GR" sz="2000" dirty="0">
                <a:latin typeface="Trebuchet MS" panose="020B0603020202020204" pitchFamily="34" charset="0"/>
              </a:rPr>
              <a:t> (πχ σχολικά κτήρια)</a:t>
            </a:r>
          </a:p>
          <a:p>
            <a:r>
              <a:rPr lang="el-GR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1173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89" y="6276674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5540" y="348164"/>
            <a:ext cx="734532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rebuchet MS" panose="020B0603020202020204" pitchFamily="34" charset="0"/>
              </a:rPr>
              <a:t>ΟΦΕΛΗ ΓΙΑ ΤΟΥΣ ΠΟΛΙΤΕΣ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4484" y="928134"/>
            <a:ext cx="8707438" cy="41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4000"/>
              </a:lnSpc>
            </a:pPr>
            <a:r>
              <a:rPr lang="el-GR" altLang="el-GR" sz="2000" dirty="0">
                <a:latin typeface="Trebuchet MS" pitchFamily="32" charset="0"/>
              </a:rPr>
              <a:t>Η ολοκλήρωση της Κτηματογράφησης:</a:t>
            </a:r>
          </a:p>
          <a:p>
            <a:pPr>
              <a:lnSpc>
                <a:spcPct val="150000"/>
              </a:lnSpc>
            </a:pPr>
            <a:endParaRPr lang="el-GR" altLang="el-GR" sz="2000" dirty="0">
              <a:latin typeface="Trebuchet MS" pitchFamily="3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Κατοχυρώνει </a:t>
            </a:r>
            <a:r>
              <a:rPr lang="el-GR" altLang="el-GR" sz="2000" dirty="0">
                <a:latin typeface="Trebuchet MS" pitchFamily="32" charset="0"/>
              </a:rPr>
              <a:t>την ιδιοκτησία.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Περιορίζει</a:t>
            </a:r>
            <a:r>
              <a:rPr lang="el-GR" altLang="el-GR" sz="2000" dirty="0">
                <a:latin typeface="Trebuchet MS" pitchFamily="32" charset="0"/>
              </a:rPr>
              <a:t> την γραφειοκρατία.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Ενισχύει</a:t>
            </a:r>
            <a:r>
              <a:rPr lang="el-GR" altLang="el-GR" sz="2000" dirty="0">
                <a:latin typeface="Trebuchet MS" pitchFamily="32" charset="0"/>
              </a:rPr>
              <a:t> τη διαφάνεια και την ασφάλεια στις μεταβιβάσεις ακινήτων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Αναβαθμίζει</a:t>
            </a:r>
            <a:r>
              <a:rPr lang="el-GR" altLang="el-GR" sz="2000" dirty="0">
                <a:latin typeface="Trebuchet MS" pitchFamily="32" charset="0"/>
              </a:rPr>
              <a:t> την αγορά ακινήτων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altLang="el-GR" sz="2000" b="1" dirty="0">
                <a:latin typeface="Trebuchet MS" pitchFamily="32" charset="0"/>
              </a:rPr>
              <a:t>A</a:t>
            </a:r>
            <a:r>
              <a:rPr lang="el-GR" altLang="el-GR" sz="2000" b="1" dirty="0">
                <a:latin typeface="Trebuchet MS" pitchFamily="32" charset="0"/>
              </a:rPr>
              <a:t>υξάνει </a:t>
            </a:r>
            <a:r>
              <a:rPr lang="el-GR" altLang="el-GR" sz="2000" dirty="0">
                <a:latin typeface="Trebuchet MS" pitchFamily="32" charset="0"/>
              </a:rPr>
              <a:t>την αξία της ιδιοκτησίας 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Διευκολύνει</a:t>
            </a:r>
            <a:r>
              <a:rPr lang="el-GR" altLang="el-GR" sz="2000" dirty="0">
                <a:latin typeface="Trebuchet MS" pitchFamily="32" charset="0"/>
              </a:rPr>
              <a:t> την προσέλκυση επενδύσεων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Οριοθετεί</a:t>
            </a:r>
            <a:r>
              <a:rPr lang="el-GR" altLang="el-GR" sz="2000" dirty="0">
                <a:latin typeface="Trebuchet MS" pitchFamily="32" charset="0"/>
              </a:rPr>
              <a:t> και διασφαλίζει τη δημόσια περιουσία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Προστατεύει</a:t>
            </a:r>
            <a:r>
              <a:rPr lang="el-GR" altLang="el-GR" sz="2000" dirty="0">
                <a:latin typeface="Trebuchet MS" pitchFamily="32" charset="0"/>
              </a:rPr>
              <a:t> αποτελεσματικότερα το περιβάλλον. 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000" b="1" dirty="0">
                <a:latin typeface="Trebuchet MS" pitchFamily="32" charset="0"/>
              </a:rPr>
              <a:t>Αποτελεί</a:t>
            </a:r>
            <a:r>
              <a:rPr lang="el-GR" altLang="el-GR" sz="2000" dirty="0">
                <a:latin typeface="Trebuchet MS" pitchFamily="32" charset="0"/>
              </a:rPr>
              <a:t> απαραίτητο εργαλείο για την ορθολογική οργάνωση και την ανάπτυξη.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4008" y="4643933"/>
            <a:ext cx="674787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rebuchet MS" panose="020B0603020202020204" pitchFamily="34" charset="0"/>
              </a:rPr>
              <a:t>      </a:t>
            </a:r>
          </a:p>
          <a:p>
            <a:pPr algn="ctr"/>
            <a:endParaRPr lang="el-GR" sz="2800" dirty="0">
              <a:latin typeface="Trebuchet MS" panose="020B0603020202020204" pitchFamily="34" charset="0"/>
            </a:endParaRPr>
          </a:p>
          <a:p>
            <a:pPr algn="ctr"/>
            <a:r>
              <a:rPr lang="el-GR" sz="28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49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89" y="6276674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5540" y="348164"/>
            <a:ext cx="734532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4484" y="928134"/>
            <a:ext cx="8707438" cy="41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50000"/>
              </a:lnSpc>
            </a:pPr>
            <a:endParaRPr lang="el-GR" altLang="el-GR" sz="2000" dirty="0">
              <a:latin typeface="Trebuchet MS" pitchFamily="3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4008" y="4643933"/>
            <a:ext cx="674787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     </a:t>
            </a:r>
          </a:p>
          <a:p>
            <a:pPr algn="ctr"/>
            <a:endParaRPr lang="el-GR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l-GR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22563"/>
            <a:ext cx="59563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4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8364" y="1403573"/>
            <a:ext cx="89249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400" b="1" dirty="0">
                <a:latin typeface="Trebuchet MS" pitchFamily="32" charset="0"/>
              </a:rPr>
              <a:t>Καταγράφει</a:t>
            </a:r>
            <a:r>
              <a:rPr lang="en-US" altLang="el-GR" sz="2400" dirty="0">
                <a:latin typeface="Trebuchet MS" pitchFamily="3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l-GR" sz="2400" dirty="0">
                <a:latin typeface="Trebuchet MS" pitchFamily="32" charset="0"/>
              </a:rPr>
              <a:t>-</a:t>
            </a:r>
            <a:r>
              <a:rPr lang="el-GR" altLang="el-GR" sz="2400" dirty="0">
                <a:latin typeface="Trebuchet MS" pitchFamily="32" charset="0"/>
              </a:rPr>
              <a:t>Τις δικαιοπραξίες με βάση το ακίνητο.</a:t>
            </a:r>
          </a:p>
          <a:p>
            <a:pPr>
              <a:lnSpc>
                <a:spcPct val="150000"/>
              </a:lnSpc>
            </a:pPr>
            <a:r>
              <a:rPr lang="el-GR" altLang="el-GR" sz="2400" dirty="0">
                <a:latin typeface="Trebuchet MS" pitchFamily="32" charset="0"/>
              </a:rPr>
              <a:t>-Την γεωγραφική θέση του ακινήτου</a:t>
            </a:r>
          </a:p>
          <a:p>
            <a:pPr>
              <a:lnSpc>
                <a:spcPct val="150000"/>
              </a:lnSpc>
            </a:pPr>
            <a:endParaRPr lang="el-GR" altLang="el-GR" sz="2400" dirty="0">
              <a:latin typeface="Trebuchet MS" pitchFamily="3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400" b="1" dirty="0">
                <a:latin typeface="Trebuchet MS" pitchFamily="32" charset="0"/>
              </a:rPr>
              <a:t>Εγγυάται</a:t>
            </a:r>
            <a:r>
              <a:rPr lang="el-GR" altLang="el-GR" sz="2400" dirty="0">
                <a:latin typeface="Trebuchet MS" pitchFamily="32" charset="0"/>
              </a:rPr>
              <a:t> τις πληροφορίες και ελέγχει τη νομιμότητά τους</a:t>
            </a:r>
          </a:p>
          <a:p>
            <a:pPr>
              <a:lnSpc>
                <a:spcPct val="150000"/>
              </a:lnSpc>
            </a:pPr>
            <a:endParaRPr lang="el-GR" altLang="el-GR" sz="2400" dirty="0">
              <a:latin typeface="Trebuchet MS" pitchFamily="3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l-GR" altLang="el-GR" sz="2400" b="1" dirty="0">
                <a:latin typeface="Trebuchet MS" pitchFamily="32" charset="0"/>
              </a:rPr>
              <a:t>Αποκαλύπτει</a:t>
            </a:r>
            <a:r>
              <a:rPr lang="el-GR" altLang="el-GR" sz="2400" dirty="0">
                <a:latin typeface="Trebuchet MS" pitchFamily="32" charset="0"/>
              </a:rPr>
              <a:t> τη Δημόσια και Δημοτική ακίνητη περιουσία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9418" y="304006"/>
            <a:ext cx="429191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Trebuchet MS" panose="020B0603020202020204" pitchFamily="34" charset="0"/>
              </a:rPr>
              <a:t>ΤΟ ΚΤΗΜΑΤΟΛΟΓΙΟ</a:t>
            </a:r>
          </a:p>
        </p:txBody>
      </p:sp>
    </p:spTree>
    <p:extLst>
      <p:ext uri="{BB962C8B-B14F-4D97-AF65-F5344CB8AC3E}">
        <p14:creationId xmlns:p14="http://schemas.microsoft.com/office/powerpoint/2010/main" val="2236300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6405865"/>
            <a:ext cx="2446810" cy="1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4" y="1547589"/>
            <a:ext cx="8676238" cy="56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69418" y="304006"/>
            <a:ext cx="429191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latin typeface="Trebuchet MS" panose="020B0603020202020204" pitchFamily="34" charset="0"/>
              </a:rPr>
              <a:t>ΤΑ ΣΤΑΔΙΑ ΤΗΣ  ΚΤΗΜΑΤΟΓΡΑΦΗΣΗΣ</a:t>
            </a:r>
          </a:p>
        </p:txBody>
      </p:sp>
    </p:spTree>
    <p:extLst>
      <p:ext uri="{BB962C8B-B14F-4D97-AF65-F5344CB8AC3E}">
        <p14:creationId xmlns:p14="http://schemas.microsoft.com/office/powerpoint/2010/main" val="242837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655936" y="42322"/>
            <a:ext cx="7632848" cy="78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3200" dirty="0">
                <a:latin typeface="Trebuchet MS" panose="020B0603020202020204" pitchFamily="34" charset="0"/>
              </a:rPr>
              <a:t>TO</a:t>
            </a:r>
            <a:r>
              <a:rPr lang="el-GR" altLang="el-GR" sz="3200" dirty="0">
                <a:latin typeface="Trebuchet MS" panose="020B0603020202020204" pitchFamily="34" charset="0"/>
              </a:rPr>
              <a:t> ΕΡΓΟ ΤΗΣ ΚΤΗΜΑΤΟΓΡΑΦΗΣΗΣ</a:t>
            </a:r>
            <a:endParaRPr lang="el-GR" altLang="el-GR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799" y="827509"/>
            <a:ext cx="8974623" cy="645645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marL="457200" algn="ctr"/>
            <a:endParaRPr lang="el-GR" altLang="el-GR" dirty="0">
              <a:latin typeface="Trebuchet MS" panose="020B0603020202020204" pitchFamily="34" charset="0"/>
            </a:endParaRPr>
          </a:p>
          <a:p>
            <a:pPr marL="457200" algn="ctr"/>
            <a:r>
              <a:rPr lang="el-GR" altLang="el-GR" sz="2000" dirty="0">
                <a:latin typeface="Trebuchet MS" panose="020B0603020202020204" pitchFamily="34" charset="0"/>
              </a:rPr>
              <a:t>Σύνολο εκτιμώμενων δικαιωμάτων</a:t>
            </a:r>
            <a:r>
              <a:rPr lang="en-US" altLang="el-GR" sz="2000" dirty="0">
                <a:latin typeface="Trebuchet MS" panose="020B0603020202020204" pitchFamily="34" charset="0"/>
              </a:rPr>
              <a:t>: 39,13 </a:t>
            </a:r>
            <a:r>
              <a:rPr lang="el-GR" altLang="el-GR" sz="2000" dirty="0">
                <a:latin typeface="Trebuchet MS" panose="020B0603020202020204" pitchFamily="34" charset="0"/>
              </a:rPr>
              <a:t>εκατ.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70" y="1988423"/>
            <a:ext cx="6846294" cy="47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06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42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36625" y="2225675"/>
            <a:ext cx="813593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4000"/>
              </a:lnSpc>
            </a:pPr>
            <a:endParaRPr lang="el-GR" altLang="el-GR" sz="2000">
              <a:latin typeface="Trebuchet MS" pitchFamily="32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l-GR" altLang="el-GR" sz="10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36625" y="557213"/>
            <a:ext cx="813593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4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l-GR" altLang="el-GR" sz="2800" b="1" dirty="0">
                <a:latin typeface="Georgia" panose="02040502050405020303" pitchFamily="18" charset="0"/>
              </a:rPr>
              <a:t>			            Πρόοδος Έργου</a:t>
            </a:r>
          </a:p>
        </p:txBody>
      </p:sp>
      <p:pic>
        <p:nvPicPr>
          <p:cNvPr id="2050" name="Picture 2" descr="C:\Users\o.tsapalos\Downloads\OTA_202009_GD1G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936" y="1151675"/>
            <a:ext cx="6408000" cy="64080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06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Πρόοδος Έργου</a:t>
            </a: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503238" y="1768475"/>
          <a:ext cx="9069387" cy="43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Συλλογή δηλώσεων ανά νομό (</a:t>
            </a:r>
            <a:r>
              <a:rPr lang="el-GR" sz="2800" dirty="0" err="1"/>
              <a:t>μ.ο</a:t>
            </a:r>
            <a:r>
              <a:rPr lang="el-GR" sz="2800" dirty="0"/>
              <a:t> 65%)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o.tsapalos\Downloads\OTA_20200923-Pososta_Sep2020_6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60" y="1403573"/>
            <a:ext cx="6588000" cy="615610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06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6725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741908"/>
          </a:xfrm>
        </p:spPr>
        <p:txBody>
          <a:bodyPr/>
          <a:lstStyle/>
          <a:p>
            <a:r>
              <a:rPr lang="el-GR" sz="3200" dirty="0"/>
              <a:t>Περιοχές </a:t>
            </a:r>
            <a:r>
              <a:rPr lang="el-GR" sz="3200" dirty="0" err="1"/>
              <a:t>υπο</a:t>
            </a:r>
            <a:r>
              <a:rPr lang="el-GR" sz="3200" dirty="0"/>
              <a:t> Ανάρτηση μέχρι τέλος του χρόνου</a:t>
            </a:r>
          </a:p>
        </p:txBody>
      </p:sp>
      <p:pic>
        <p:nvPicPr>
          <p:cNvPr id="3074" name="Picture 2" descr="C:\Users\o.tsapalos\Downloads\OTA_202009_GD3G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1007675"/>
            <a:ext cx="6552000" cy="65520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06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6725" y="7714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0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36625" y="2225675"/>
            <a:ext cx="813593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4000"/>
              </a:lnSpc>
            </a:pPr>
            <a:endParaRPr lang="el-GR" altLang="el-GR" sz="2000">
              <a:latin typeface="Trebuchet MS" pitchFamily="32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l-GR" altLang="el-GR" sz="10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55936" y="6270228"/>
            <a:ext cx="6242670" cy="3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4000"/>
              </a:lnSpc>
            </a:pPr>
            <a:endParaRPr lang="el-GR" altLang="el-GR" sz="1700" dirty="0">
              <a:latin typeface="Trebuchet MS" pitchFamily="32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36625" y="557213"/>
            <a:ext cx="813593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4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l-GR" altLang="el-GR" sz="3200" b="1" dirty="0">
                <a:latin typeface="Georgia" panose="02040502050405020303" pitchFamily="18" charset="0"/>
              </a:rPr>
              <a:t>Τι απομένει</a:t>
            </a:r>
          </a:p>
        </p:txBody>
      </p:sp>
      <p:pic>
        <p:nvPicPr>
          <p:cNvPr id="1026" name="Picture 2" descr="C:\Users\o.tsapalos\Downloads\OTA_202009_GD2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952" y="1079675"/>
            <a:ext cx="6480000" cy="64800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4062"/>
            <a:ext cx="7239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464</Words>
  <Application>Microsoft Office PowerPoint</Application>
  <PresentationFormat>Προσαρμογή</PresentationFormat>
  <Paragraphs>121</Paragraphs>
  <Slides>18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Πρόοδος Έργου</vt:lpstr>
      <vt:lpstr>Συλλογή δηλώσεων ανά νομό (μ.ο 65%)</vt:lpstr>
      <vt:lpstr>Περιοχές υπο Ανάρτηση μέχρι τέλος του χρόνου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ΕΠΙΚΟΙΝΩΝΙΑ ΤΗΣ ΑΝΑΡΤΗΣΗΣ ΣΤΗΝ ΑΘΗΝΑ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Ομηρος Τσαπαλος</dc:creator>
  <cp:lastModifiedBy>Martha Lekkakou</cp:lastModifiedBy>
  <cp:revision>89</cp:revision>
  <cp:lastPrinted>1601-01-01T00:00:00Z</cp:lastPrinted>
  <dcterms:created xsi:type="dcterms:W3CDTF">2020-01-23T12:49:20Z</dcterms:created>
  <dcterms:modified xsi:type="dcterms:W3CDTF">2020-09-23T11:59:14Z</dcterms:modified>
</cp:coreProperties>
</file>